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73" r:id="rId3"/>
    <p:sldId id="274" r:id="rId4"/>
    <p:sldId id="275" r:id="rId5"/>
    <p:sldId id="278" r:id="rId6"/>
    <p:sldId id="265" r:id="rId7"/>
    <p:sldId id="272" r:id="rId8"/>
    <p:sldId id="284" r:id="rId9"/>
    <p:sldId id="283" r:id="rId10"/>
    <p:sldId id="257" r:id="rId11"/>
    <p:sldId id="285" r:id="rId12"/>
    <p:sldId id="269" r:id="rId13"/>
    <p:sldId id="270" r:id="rId14"/>
    <p:sldId id="271" r:id="rId15"/>
    <p:sldId id="279" r:id="rId16"/>
    <p:sldId id="289" r:id="rId17"/>
    <p:sldId id="266" r:id="rId18"/>
    <p:sldId id="280" r:id="rId19"/>
    <p:sldId id="281" r:id="rId20"/>
    <p:sldId id="267" r:id="rId21"/>
    <p:sldId id="290" r:id="rId22"/>
    <p:sldId id="268" r:id="rId23"/>
    <p:sldId id="282" r:id="rId24"/>
    <p:sldId id="291" r:id="rId25"/>
    <p:sldId id="294" r:id="rId26"/>
    <p:sldId id="292" r:id="rId27"/>
    <p:sldId id="293" r:id="rId28"/>
    <p:sldId id="286" r:id="rId29"/>
    <p:sldId id="297" r:id="rId30"/>
    <p:sldId id="296" r:id="rId31"/>
    <p:sldId id="295" r:id="rId32"/>
    <p:sldId id="258" r:id="rId33"/>
    <p:sldId id="264" r:id="rId34"/>
    <p:sldId id="261" r:id="rId35"/>
    <p:sldId id="260" r:id="rId36"/>
    <p:sldId id="287" r:id="rId37"/>
    <p:sldId id="263" r:id="rId38"/>
    <p:sldId id="276" r:id="rId39"/>
    <p:sldId id="259" r:id="rId40"/>
    <p:sldId id="277" r:id="rId41"/>
    <p:sldId id="288" r:id="rId4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6"/>
  </p:normalViewPr>
  <p:slideViewPr>
    <p:cSldViewPr snapToGrid="0" snapToObjects="1">
      <p:cViewPr varScale="1">
        <p:scale>
          <a:sx n="86" d="100"/>
          <a:sy n="86" d="100"/>
        </p:scale>
        <p:origin x="-128" y="-1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DDC4B-AFF1-C94D-99DE-085120C244EF}" type="datetimeFigureOut">
              <a:rPr lang="it-IT" smtClean="0"/>
              <a:t>19/05/21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328D93-47FB-C749-BA22-D0CB7C3B49B7}" type="slidenum">
              <a:rPr lang="it-IT" smtClean="0"/>
              <a:t>‹n.›</a:t>
            </a:fld>
            <a:endParaRPr lang="it-IT"/>
          </a:p>
        </p:txBody>
      </p:sp>
    </p:spTree>
    <p:extLst>
      <p:ext uri="{BB962C8B-B14F-4D97-AF65-F5344CB8AC3E}">
        <p14:creationId xmlns:p14="http://schemas.microsoft.com/office/powerpoint/2010/main" val="633363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0328D93-47FB-C749-BA22-D0CB7C3B49B7}" type="slidenum">
              <a:rPr lang="it-IT" smtClean="0"/>
              <a:t>14</a:t>
            </a:fld>
            <a:endParaRPr lang="it-IT"/>
          </a:p>
        </p:txBody>
      </p:sp>
    </p:spTree>
    <p:extLst>
      <p:ext uri="{BB962C8B-B14F-4D97-AF65-F5344CB8AC3E}">
        <p14:creationId xmlns:p14="http://schemas.microsoft.com/office/powerpoint/2010/main" val="174748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C4C1DCB-A49F-E242-BC7C-776933E86D2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37C591D5-441F-924C-9CB0-E4B0D7820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BFB45765-9814-8D4F-ADA8-B81EFD6971EE}"/>
              </a:ext>
            </a:extLst>
          </p:cNvPr>
          <p:cNvSpPr>
            <a:spLocks noGrp="1"/>
          </p:cNvSpPr>
          <p:nvPr>
            <p:ph type="dt" sz="half" idx="10"/>
          </p:nvPr>
        </p:nvSpPr>
        <p:spPr/>
        <p:txBody>
          <a:bodyPr/>
          <a:lstStyle/>
          <a:p>
            <a:fld id="{EA0CA913-C688-6C49-BF2A-F494A8532BA7}" type="datetimeFigureOut">
              <a:rPr lang="it-IT" smtClean="0"/>
              <a:t>19/05/21</a:t>
            </a:fld>
            <a:endParaRPr lang="it-IT"/>
          </a:p>
        </p:txBody>
      </p:sp>
      <p:sp>
        <p:nvSpPr>
          <p:cNvPr id="5" name="Segnaposto piè di pagina 4">
            <a:extLst>
              <a:ext uri="{FF2B5EF4-FFF2-40B4-BE49-F238E27FC236}">
                <a16:creationId xmlns:a16="http://schemas.microsoft.com/office/drawing/2014/main" xmlns="" id="{01D2C42D-8B3A-374F-842D-172957C64BA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0181FC48-E718-FC4A-A457-AB83B29753D8}"/>
              </a:ext>
            </a:extLst>
          </p:cNvPr>
          <p:cNvSpPr>
            <a:spLocks noGrp="1"/>
          </p:cNvSpPr>
          <p:nvPr>
            <p:ph type="sldNum" sz="quarter" idx="12"/>
          </p:nvPr>
        </p:nvSpPr>
        <p:spPr/>
        <p:txBody>
          <a:bodyPr/>
          <a:lstStyle/>
          <a:p>
            <a:fld id="{54F99AE0-EE2F-7E49-9A73-5DFC6F050CA9}" type="slidenum">
              <a:rPr lang="it-IT" smtClean="0"/>
              <a:t>‹n.›</a:t>
            </a:fld>
            <a:endParaRPr lang="it-IT"/>
          </a:p>
        </p:txBody>
      </p:sp>
    </p:spTree>
    <p:extLst>
      <p:ext uri="{BB962C8B-B14F-4D97-AF65-F5344CB8AC3E}">
        <p14:creationId xmlns:p14="http://schemas.microsoft.com/office/powerpoint/2010/main" val="232578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191FC00-D6EB-0646-B446-17873AE84E0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8CC5A0E7-496F-2540-898B-157B54F86B2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B83B8BDB-053E-A24F-A837-DB13B707AC46}"/>
              </a:ext>
            </a:extLst>
          </p:cNvPr>
          <p:cNvSpPr>
            <a:spLocks noGrp="1"/>
          </p:cNvSpPr>
          <p:nvPr>
            <p:ph type="dt" sz="half" idx="10"/>
          </p:nvPr>
        </p:nvSpPr>
        <p:spPr/>
        <p:txBody>
          <a:bodyPr/>
          <a:lstStyle/>
          <a:p>
            <a:fld id="{EA0CA913-C688-6C49-BF2A-F494A8532BA7}" type="datetimeFigureOut">
              <a:rPr lang="it-IT" smtClean="0"/>
              <a:t>19/05/21</a:t>
            </a:fld>
            <a:endParaRPr lang="it-IT"/>
          </a:p>
        </p:txBody>
      </p:sp>
      <p:sp>
        <p:nvSpPr>
          <p:cNvPr id="5" name="Segnaposto piè di pagina 4">
            <a:extLst>
              <a:ext uri="{FF2B5EF4-FFF2-40B4-BE49-F238E27FC236}">
                <a16:creationId xmlns:a16="http://schemas.microsoft.com/office/drawing/2014/main" xmlns="" id="{57AD6C80-B3ED-F744-8BD2-7EC3B960553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47E64BE5-5028-A346-963D-8EC3F1DDA21B}"/>
              </a:ext>
            </a:extLst>
          </p:cNvPr>
          <p:cNvSpPr>
            <a:spLocks noGrp="1"/>
          </p:cNvSpPr>
          <p:nvPr>
            <p:ph type="sldNum" sz="quarter" idx="12"/>
          </p:nvPr>
        </p:nvSpPr>
        <p:spPr/>
        <p:txBody>
          <a:bodyPr/>
          <a:lstStyle/>
          <a:p>
            <a:fld id="{54F99AE0-EE2F-7E49-9A73-5DFC6F050CA9}" type="slidenum">
              <a:rPr lang="it-IT" smtClean="0"/>
              <a:t>‹n.›</a:t>
            </a:fld>
            <a:endParaRPr lang="it-IT"/>
          </a:p>
        </p:txBody>
      </p:sp>
    </p:spTree>
    <p:extLst>
      <p:ext uri="{BB962C8B-B14F-4D97-AF65-F5344CB8AC3E}">
        <p14:creationId xmlns:p14="http://schemas.microsoft.com/office/powerpoint/2010/main" val="290154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34062606-3742-AE4E-8C39-C786422FDA6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D86D98F0-58CE-F341-9329-5B2529D5FCE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A955847F-A703-3141-8A2D-B061D7BC577E}"/>
              </a:ext>
            </a:extLst>
          </p:cNvPr>
          <p:cNvSpPr>
            <a:spLocks noGrp="1"/>
          </p:cNvSpPr>
          <p:nvPr>
            <p:ph type="dt" sz="half" idx="10"/>
          </p:nvPr>
        </p:nvSpPr>
        <p:spPr/>
        <p:txBody>
          <a:bodyPr/>
          <a:lstStyle/>
          <a:p>
            <a:fld id="{EA0CA913-C688-6C49-BF2A-F494A8532BA7}" type="datetimeFigureOut">
              <a:rPr lang="it-IT" smtClean="0"/>
              <a:t>19/05/21</a:t>
            </a:fld>
            <a:endParaRPr lang="it-IT"/>
          </a:p>
        </p:txBody>
      </p:sp>
      <p:sp>
        <p:nvSpPr>
          <p:cNvPr id="5" name="Segnaposto piè di pagina 4">
            <a:extLst>
              <a:ext uri="{FF2B5EF4-FFF2-40B4-BE49-F238E27FC236}">
                <a16:creationId xmlns:a16="http://schemas.microsoft.com/office/drawing/2014/main" xmlns="" id="{0E1C7300-E6AB-4948-A77F-D4FA866C229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37FE31B-C895-B146-A53A-8593D63BA45B}"/>
              </a:ext>
            </a:extLst>
          </p:cNvPr>
          <p:cNvSpPr>
            <a:spLocks noGrp="1"/>
          </p:cNvSpPr>
          <p:nvPr>
            <p:ph type="sldNum" sz="quarter" idx="12"/>
          </p:nvPr>
        </p:nvSpPr>
        <p:spPr/>
        <p:txBody>
          <a:bodyPr/>
          <a:lstStyle/>
          <a:p>
            <a:fld id="{54F99AE0-EE2F-7E49-9A73-5DFC6F050CA9}" type="slidenum">
              <a:rPr lang="it-IT" smtClean="0"/>
              <a:t>‹n.›</a:t>
            </a:fld>
            <a:endParaRPr lang="it-IT"/>
          </a:p>
        </p:txBody>
      </p:sp>
    </p:spTree>
    <p:extLst>
      <p:ext uri="{BB962C8B-B14F-4D97-AF65-F5344CB8AC3E}">
        <p14:creationId xmlns:p14="http://schemas.microsoft.com/office/powerpoint/2010/main" val="157847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93D0D5C-775D-D645-BE99-BA5A97BAF7A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917A4C5F-7B4A-2447-9808-F994E9E2DE4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1EBE60D-A4BA-1D4B-973E-875BD5B9A7A4}"/>
              </a:ext>
            </a:extLst>
          </p:cNvPr>
          <p:cNvSpPr>
            <a:spLocks noGrp="1"/>
          </p:cNvSpPr>
          <p:nvPr>
            <p:ph type="dt" sz="half" idx="10"/>
          </p:nvPr>
        </p:nvSpPr>
        <p:spPr/>
        <p:txBody>
          <a:bodyPr/>
          <a:lstStyle/>
          <a:p>
            <a:fld id="{EA0CA913-C688-6C49-BF2A-F494A8532BA7}" type="datetimeFigureOut">
              <a:rPr lang="it-IT" smtClean="0"/>
              <a:t>19/05/21</a:t>
            </a:fld>
            <a:endParaRPr lang="it-IT"/>
          </a:p>
        </p:txBody>
      </p:sp>
      <p:sp>
        <p:nvSpPr>
          <p:cNvPr id="5" name="Segnaposto piè di pagina 4">
            <a:extLst>
              <a:ext uri="{FF2B5EF4-FFF2-40B4-BE49-F238E27FC236}">
                <a16:creationId xmlns:a16="http://schemas.microsoft.com/office/drawing/2014/main" xmlns="" id="{A318686F-FCE5-874B-9C0A-5E51D0E5BC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8732D7B1-FCB6-4A4B-A2D0-777625CF459A}"/>
              </a:ext>
            </a:extLst>
          </p:cNvPr>
          <p:cNvSpPr>
            <a:spLocks noGrp="1"/>
          </p:cNvSpPr>
          <p:nvPr>
            <p:ph type="sldNum" sz="quarter" idx="12"/>
          </p:nvPr>
        </p:nvSpPr>
        <p:spPr/>
        <p:txBody>
          <a:bodyPr/>
          <a:lstStyle/>
          <a:p>
            <a:fld id="{54F99AE0-EE2F-7E49-9A73-5DFC6F050CA9}" type="slidenum">
              <a:rPr lang="it-IT" smtClean="0"/>
              <a:t>‹n.›</a:t>
            </a:fld>
            <a:endParaRPr lang="it-IT"/>
          </a:p>
        </p:txBody>
      </p:sp>
    </p:spTree>
    <p:extLst>
      <p:ext uri="{BB962C8B-B14F-4D97-AF65-F5344CB8AC3E}">
        <p14:creationId xmlns:p14="http://schemas.microsoft.com/office/powerpoint/2010/main" val="3127004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6A737B2-49EC-D44A-99D7-B95DE1D6EE9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AEB52797-C37E-2144-81B0-D681EE5DC7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D584B1E7-8F59-A34E-8B2A-7DAF94D9DB06}"/>
              </a:ext>
            </a:extLst>
          </p:cNvPr>
          <p:cNvSpPr>
            <a:spLocks noGrp="1"/>
          </p:cNvSpPr>
          <p:nvPr>
            <p:ph type="dt" sz="half" idx="10"/>
          </p:nvPr>
        </p:nvSpPr>
        <p:spPr/>
        <p:txBody>
          <a:bodyPr/>
          <a:lstStyle/>
          <a:p>
            <a:fld id="{EA0CA913-C688-6C49-BF2A-F494A8532BA7}" type="datetimeFigureOut">
              <a:rPr lang="it-IT" smtClean="0"/>
              <a:t>19/05/21</a:t>
            </a:fld>
            <a:endParaRPr lang="it-IT"/>
          </a:p>
        </p:txBody>
      </p:sp>
      <p:sp>
        <p:nvSpPr>
          <p:cNvPr id="5" name="Segnaposto piè di pagina 4">
            <a:extLst>
              <a:ext uri="{FF2B5EF4-FFF2-40B4-BE49-F238E27FC236}">
                <a16:creationId xmlns:a16="http://schemas.microsoft.com/office/drawing/2014/main" xmlns="" id="{68242CD2-1AF8-4640-A4B9-262391B526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57F57CA-D375-6D4C-AD6F-588E8E10FA56}"/>
              </a:ext>
            </a:extLst>
          </p:cNvPr>
          <p:cNvSpPr>
            <a:spLocks noGrp="1"/>
          </p:cNvSpPr>
          <p:nvPr>
            <p:ph type="sldNum" sz="quarter" idx="12"/>
          </p:nvPr>
        </p:nvSpPr>
        <p:spPr/>
        <p:txBody>
          <a:bodyPr/>
          <a:lstStyle/>
          <a:p>
            <a:fld id="{54F99AE0-EE2F-7E49-9A73-5DFC6F050CA9}" type="slidenum">
              <a:rPr lang="it-IT" smtClean="0"/>
              <a:t>‹n.›</a:t>
            </a:fld>
            <a:endParaRPr lang="it-IT"/>
          </a:p>
        </p:txBody>
      </p:sp>
    </p:spTree>
    <p:extLst>
      <p:ext uri="{BB962C8B-B14F-4D97-AF65-F5344CB8AC3E}">
        <p14:creationId xmlns:p14="http://schemas.microsoft.com/office/powerpoint/2010/main" val="37472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97D87F8-FBC3-A64B-B431-3ADC5EA2254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F721F3CB-3D4B-004F-A169-043C55CBEAD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4EC756B7-154C-DB40-B3DD-418D07A808F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92FF71F-875A-B64C-860E-BEC09EAAC694}"/>
              </a:ext>
            </a:extLst>
          </p:cNvPr>
          <p:cNvSpPr>
            <a:spLocks noGrp="1"/>
          </p:cNvSpPr>
          <p:nvPr>
            <p:ph type="dt" sz="half" idx="10"/>
          </p:nvPr>
        </p:nvSpPr>
        <p:spPr/>
        <p:txBody>
          <a:bodyPr/>
          <a:lstStyle/>
          <a:p>
            <a:fld id="{EA0CA913-C688-6C49-BF2A-F494A8532BA7}" type="datetimeFigureOut">
              <a:rPr lang="it-IT" smtClean="0"/>
              <a:t>19/05/21</a:t>
            </a:fld>
            <a:endParaRPr lang="it-IT"/>
          </a:p>
        </p:txBody>
      </p:sp>
      <p:sp>
        <p:nvSpPr>
          <p:cNvPr id="6" name="Segnaposto piè di pagina 5">
            <a:extLst>
              <a:ext uri="{FF2B5EF4-FFF2-40B4-BE49-F238E27FC236}">
                <a16:creationId xmlns:a16="http://schemas.microsoft.com/office/drawing/2014/main" xmlns="" id="{3C4324A3-8451-D044-A258-C17FCCA315E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EA58FD73-1E37-774E-9283-A96F64EE5825}"/>
              </a:ext>
            </a:extLst>
          </p:cNvPr>
          <p:cNvSpPr>
            <a:spLocks noGrp="1"/>
          </p:cNvSpPr>
          <p:nvPr>
            <p:ph type="sldNum" sz="quarter" idx="12"/>
          </p:nvPr>
        </p:nvSpPr>
        <p:spPr/>
        <p:txBody>
          <a:bodyPr/>
          <a:lstStyle/>
          <a:p>
            <a:fld id="{54F99AE0-EE2F-7E49-9A73-5DFC6F050CA9}" type="slidenum">
              <a:rPr lang="it-IT" smtClean="0"/>
              <a:t>‹n.›</a:t>
            </a:fld>
            <a:endParaRPr lang="it-IT"/>
          </a:p>
        </p:txBody>
      </p:sp>
    </p:spTree>
    <p:extLst>
      <p:ext uri="{BB962C8B-B14F-4D97-AF65-F5344CB8AC3E}">
        <p14:creationId xmlns:p14="http://schemas.microsoft.com/office/powerpoint/2010/main" val="306327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DE77071-2C40-9348-8DEE-1489B9CC4D3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DC6F41AD-66B3-5348-B25B-AED08A752A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1C40748-9746-A241-8050-0673ED3A2B9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B01FF170-CD59-874A-901D-48DBF0307F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34D005FE-FAB8-DA47-92AB-69AA5F55A68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D31CAB80-5547-024D-A2DD-8CE256A7DBCB}"/>
              </a:ext>
            </a:extLst>
          </p:cNvPr>
          <p:cNvSpPr>
            <a:spLocks noGrp="1"/>
          </p:cNvSpPr>
          <p:nvPr>
            <p:ph type="dt" sz="half" idx="10"/>
          </p:nvPr>
        </p:nvSpPr>
        <p:spPr/>
        <p:txBody>
          <a:bodyPr/>
          <a:lstStyle/>
          <a:p>
            <a:fld id="{EA0CA913-C688-6C49-BF2A-F494A8532BA7}" type="datetimeFigureOut">
              <a:rPr lang="it-IT" smtClean="0"/>
              <a:t>19/05/21</a:t>
            </a:fld>
            <a:endParaRPr lang="it-IT"/>
          </a:p>
        </p:txBody>
      </p:sp>
      <p:sp>
        <p:nvSpPr>
          <p:cNvPr id="8" name="Segnaposto piè di pagina 7">
            <a:extLst>
              <a:ext uri="{FF2B5EF4-FFF2-40B4-BE49-F238E27FC236}">
                <a16:creationId xmlns:a16="http://schemas.microsoft.com/office/drawing/2014/main" xmlns="" id="{14A50339-13DF-B842-80A2-F0E2C2A6B81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979873F7-D1FB-144B-BBBE-BCA87215946D}"/>
              </a:ext>
            </a:extLst>
          </p:cNvPr>
          <p:cNvSpPr>
            <a:spLocks noGrp="1"/>
          </p:cNvSpPr>
          <p:nvPr>
            <p:ph type="sldNum" sz="quarter" idx="12"/>
          </p:nvPr>
        </p:nvSpPr>
        <p:spPr/>
        <p:txBody>
          <a:bodyPr/>
          <a:lstStyle/>
          <a:p>
            <a:fld id="{54F99AE0-EE2F-7E49-9A73-5DFC6F050CA9}" type="slidenum">
              <a:rPr lang="it-IT" smtClean="0"/>
              <a:t>‹n.›</a:t>
            </a:fld>
            <a:endParaRPr lang="it-IT"/>
          </a:p>
        </p:txBody>
      </p:sp>
    </p:spTree>
    <p:extLst>
      <p:ext uri="{BB962C8B-B14F-4D97-AF65-F5344CB8AC3E}">
        <p14:creationId xmlns:p14="http://schemas.microsoft.com/office/powerpoint/2010/main" val="97405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74E80C0-A25C-074A-950E-CE504D38D80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477B490B-381C-C448-8E95-462CF995C987}"/>
              </a:ext>
            </a:extLst>
          </p:cNvPr>
          <p:cNvSpPr>
            <a:spLocks noGrp="1"/>
          </p:cNvSpPr>
          <p:nvPr>
            <p:ph type="dt" sz="half" idx="10"/>
          </p:nvPr>
        </p:nvSpPr>
        <p:spPr/>
        <p:txBody>
          <a:bodyPr/>
          <a:lstStyle/>
          <a:p>
            <a:fld id="{EA0CA913-C688-6C49-BF2A-F494A8532BA7}" type="datetimeFigureOut">
              <a:rPr lang="it-IT" smtClean="0"/>
              <a:t>19/05/21</a:t>
            </a:fld>
            <a:endParaRPr lang="it-IT"/>
          </a:p>
        </p:txBody>
      </p:sp>
      <p:sp>
        <p:nvSpPr>
          <p:cNvPr id="4" name="Segnaposto piè di pagina 3">
            <a:extLst>
              <a:ext uri="{FF2B5EF4-FFF2-40B4-BE49-F238E27FC236}">
                <a16:creationId xmlns:a16="http://schemas.microsoft.com/office/drawing/2014/main" xmlns="" id="{9C52D075-3610-2442-8CD5-0136BCF8371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3A2DA813-810D-4449-A2BB-3CB614BD06C0}"/>
              </a:ext>
            </a:extLst>
          </p:cNvPr>
          <p:cNvSpPr>
            <a:spLocks noGrp="1"/>
          </p:cNvSpPr>
          <p:nvPr>
            <p:ph type="sldNum" sz="quarter" idx="12"/>
          </p:nvPr>
        </p:nvSpPr>
        <p:spPr/>
        <p:txBody>
          <a:bodyPr/>
          <a:lstStyle/>
          <a:p>
            <a:fld id="{54F99AE0-EE2F-7E49-9A73-5DFC6F050CA9}" type="slidenum">
              <a:rPr lang="it-IT" smtClean="0"/>
              <a:t>‹n.›</a:t>
            </a:fld>
            <a:endParaRPr lang="it-IT"/>
          </a:p>
        </p:txBody>
      </p:sp>
    </p:spTree>
    <p:extLst>
      <p:ext uri="{BB962C8B-B14F-4D97-AF65-F5344CB8AC3E}">
        <p14:creationId xmlns:p14="http://schemas.microsoft.com/office/powerpoint/2010/main" val="204246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68B72854-63CA-5148-B083-953678223E72}"/>
              </a:ext>
            </a:extLst>
          </p:cNvPr>
          <p:cNvSpPr>
            <a:spLocks noGrp="1"/>
          </p:cNvSpPr>
          <p:nvPr>
            <p:ph type="dt" sz="half" idx="10"/>
          </p:nvPr>
        </p:nvSpPr>
        <p:spPr/>
        <p:txBody>
          <a:bodyPr/>
          <a:lstStyle/>
          <a:p>
            <a:fld id="{EA0CA913-C688-6C49-BF2A-F494A8532BA7}" type="datetimeFigureOut">
              <a:rPr lang="it-IT" smtClean="0"/>
              <a:t>19/05/21</a:t>
            </a:fld>
            <a:endParaRPr lang="it-IT"/>
          </a:p>
        </p:txBody>
      </p:sp>
      <p:sp>
        <p:nvSpPr>
          <p:cNvPr id="3" name="Segnaposto piè di pagina 2">
            <a:extLst>
              <a:ext uri="{FF2B5EF4-FFF2-40B4-BE49-F238E27FC236}">
                <a16:creationId xmlns:a16="http://schemas.microsoft.com/office/drawing/2014/main" xmlns="" id="{6DBF74D7-253D-B24B-91EA-4FC3C0E96CD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A10DEAA4-0F87-DE4C-A3A1-A57CFB771A64}"/>
              </a:ext>
            </a:extLst>
          </p:cNvPr>
          <p:cNvSpPr>
            <a:spLocks noGrp="1"/>
          </p:cNvSpPr>
          <p:nvPr>
            <p:ph type="sldNum" sz="quarter" idx="12"/>
          </p:nvPr>
        </p:nvSpPr>
        <p:spPr/>
        <p:txBody>
          <a:bodyPr/>
          <a:lstStyle/>
          <a:p>
            <a:fld id="{54F99AE0-EE2F-7E49-9A73-5DFC6F050CA9}" type="slidenum">
              <a:rPr lang="it-IT" smtClean="0"/>
              <a:t>‹n.›</a:t>
            </a:fld>
            <a:endParaRPr lang="it-IT"/>
          </a:p>
        </p:txBody>
      </p:sp>
    </p:spTree>
    <p:extLst>
      <p:ext uri="{BB962C8B-B14F-4D97-AF65-F5344CB8AC3E}">
        <p14:creationId xmlns:p14="http://schemas.microsoft.com/office/powerpoint/2010/main" val="205698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DB8F69B-EBD2-B141-AFD9-CE927E4424F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4E9FF881-9FD4-994E-AED2-B685776D63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46AE6992-FF5B-BA46-BDF7-E6B58B8E79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E7ABEF1-3A9B-274E-84CC-AD29E1437310}"/>
              </a:ext>
            </a:extLst>
          </p:cNvPr>
          <p:cNvSpPr>
            <a:spLocks noGrp="1"/>
          </p:cNvSpPr>
          <p:nvPr>
            <p:ph type="dt" sz="half" idx="10"/>
          </p:nvPr>
        </p:nvSpPr>
        <p:spPr/>
        <p:txBody>
          <a:bodyPr/>
          <a:lstStyle/>
          <a:p>
            <a:fld id="{EA0CA913-C688-6C49-BF2A-F494A8532BA7}" type="datetimeFigureOut">
              <a:rPr lang="it-IT" smtClean="0"/>
              <a:t>19/05/21</a:t>
            </a:fld>
            <a:endParaRPr lang="it-IT"/>
          </a:p>
        </p:txBody>
      </p:sp>
      <p:sp>
        <p:nvSpPr>
          <p:cNvPr id="6" name="Segnaposto piè di pagina 5">
            <a:extLst>
              <a:ext uri="{FF2B5EF4-FFF2-40B4-BE49-F238E27FC236}">
                <a16:creationId xmlns:a16="http://schemas.microsoft.com/office/drawing/2014/main" xmlns="" id="{57387A04-AC7E-C440-84A6-B6D103246E8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3A8391F3-6A5A-1C49-97EF-2E584D82EF49}"/>
              </a:ext>
            </a:extLst>
          </p:cNvPr>
          <p:cNvSpPr>
            <a:spLocks noGrp="1"/>
          </p:cNvSpPr>
          <p:nvPr>
            <p:ph type="sldNum" sz="quarter" idx="12"/>
          </p:nvPr>
        </p:nvSpPr>
        <p:spPr/>
        <p:txBody>
          <a:bodyPr/>
          <a:lstStyle/>
          <a:p>
            <a:fld id="{54F99AE0-EE2F-7E49-9A73-5DFC6F050CA9}" type="slidenum">
              <a:rPr lang="it-IT" smtClean="0"/>
              <a:t>‹n.›</a:t>
            </a:fld>
            <a:endParaRPr lang="it-IT"/>
          </a:p>
        </p:txBody>
      </p:sp>
    </p:spTree>
    <p:extLst>
      <p:ext uri="{BB962C8B-B14F-4D97-AF65-F5344CB8AC3E}">
        <p14:creationId xmlns:p14="http://schemas.microsoft.com/office/powerpoint/2010/main" val="1694277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0AA82AF-E00D-9D4B-A5B1-11B2638A898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D93BA324-1870-B34C-90FC-866DC7630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1749A2E8-98F4-DE4D-AF47-E3416CEE78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7D5E01FE-1B6B-0C41-A19B-FC04B95BC9E1}"/>
              </a:ext>
            </a:extLst>
          </p:cNvPr>
          <p:cNvSpPr>
            <a:spLocks noGrp="1"/>
          </p:cNvSpPr>
          <p:nvPr>
            <p:ph type="dt" sz="half" idx="10"/>
          </p:nvPr>
        </p:nvSpPr>
        <p:spPr/>
        <p:txBody>
          <a:bodyPr/>
          <a:lstStyle/>
          <a:p>
            <a:fld id="{EA0CA913-C688-6C49-BF2A-F494A8532BA7}" type="datetimeFigureOut">
              <a:rPr lang="it-IT" smtClean="0"/>
              <a:t>19/05/21</a:t>
            </a:fld>
            <a:endParaRPr lang="it-IT"/>
          </a:p>
        </p:txBody>
      </p:sp>
      <p:sp>
        <p:nvSpPr>
          <p:cNvPr id="6" name="Segnaposto piè di pagina 5">
            <a:extLst>
              <a:ext uri="{FF2B5EF4-FFF2-40B4-BE49-F238E27FC236}">
                <a16:creationId xmlns:a16="http://schemas.microsoft.com/office/drawing/2014/main" xmlns="" id="{806909B1-D689-5347-8A1A-BDB6BC34E65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15996E34-3BAF-9142-81E6-E65302274DF4}"/>
              </a:ext>
            </a:extLst>
          </p:cNvPr>
          <p:cNvSpPr>
            <a:spLocks noGrp="1"/>
          </p:cNvSpPr>
          <p:nvPr>
            <p:ph type="sldNum" sz="quarter" idx="12"/>
          </p:nvPr>
        </p:nvSpPr>
        <p:spPr/>
        <p:txBody>
          <a:bodyPr/>
          <a:lstStyle/>
          <a:p>
            <a:fld id="{54F99AE0-EE2F-7E49-9A73-5DFC6F050CA9}" type="slidenum">
              <a:rPr lang="it-IT" smtClean="0"/>
              <a:t>‹n.›</a:t>
            </a:fld>
            <a:endParaRPr lang="it-IT"/>
          </a:p>
        </p:txBody>
      </p:sp>
    </p:spTree>
    <p:extLst>
      <p:ext uri="{BB962C8B-B14F-4D97-AF65-F5344CB8AC3E}">
        <p14:creationId xmlns:p14="http://schemas.microsoft.com/office/powerpoint/2010/main" val="24400939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6E9EFE57-B6AE-EB47-9705-89C51C62BE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73EDB001-6C6C-F744-87FF-C819B21963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6F6D5FC-546F-8F46-A32C-081C53BDD8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CA913-C688-6C49-BF2A-F494A8532BA7}" type="datetimeFigureOut">
              <a:rPr lang="it-IT" smtClean="0"/>
              <a:t>19/05/21</a:t>
            </a:fld>
            <a:endParaRPr lang="it-IT"/>
          </a:p>
        </p:txBody>
      </p:sp>
      <p:sp>
        <p:nvSpPr>
          <p:cNvPr id="5" name="Segnaposto piè di pagina 4">
            <a:extLst>
              <a:ext uri="{FF2B5EF4-FFF2-40B4-BE49-F238E27FC236}">
                <a16:creationId xmlns:a16="http://schemas.microsoft.com/office/drawing/2014/main" xmlns="" id="{03ECD96A-903C-2348-B94D-9854085571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ADB2D6DE-7EED-764E-A5AF-6701B6A49A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99AE0-EE2F-7E49-9A73-5DFC6F050CA9}" type="slidenum">
              <a:rPr lang="it-IT" smtClean="0"/>
              <a:t>‹n.›</a:t>
            </a:fld>
            <a:endParaRPr lang="it-IT"/>
          </a:p>
        </p:txBody>
      </p:sp>
    </p:spTree>
    <p:extLst>
      <p:ext uri="{BB962C8B-B14F-4D97-AF65-F5344CB8AC3E}">
        <p14:creationId xmlns:p14="http://schemas.microsoft.com/office/powerpoint/2010/main" val="3265474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 Id="rId3"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D0FCDDF-1FE4-9D43-B1D6-379AFEB17DC9}"/>
              </a:ext>
            </a:extLst>
          </p:cNvPr>
          <p:cNvSpPr>
            <a:spLocks noGrp="1"/>
          </p:cNvSpPr>
          <p:nvPr>
            <p:ph type="ctrTitle"/>
          </p:nvPr>
        </p:nvSpPr>
        <p:spPr>
          <a:xfrm>
            <a:off x="1524000" y="2223370"/>
            <a:ext cx="9144000" cy="2411259"/>
          </a:xfrm>
        </p:spPr>
        <p:txBody>
          <a:bodyPr anchor="ctr">
            <a:normAutofit/>
          </a:bodyPr>
          <a:lstStyle/>
          <a:p>
            <a:r>
              <a:rPr lang="it-IT" sz="4400" dirty="0">
                <a:solidFill>
                  <a:schemeClr val="bg1"/>
                </a:solidFill>
              </a:rPr>
              <a:t>La dimensione religiosa della gente di mestiere nel mondo antico</a:t>
            </a:r>
          </a:p>
        </p:txBody>
      </p:sp>
      <p:sp>
        <p:nvSpPr>
          <p:cNvPr id="3" name="Sottotitolo 2">
            <a:extLst>
              <a:ext uri="{FF2B5EF4-FFF2-40B4-BE49-F238E27FC236}">
                <a16:creationId xmlns:a16="http://schemas.microsoft.com/office/drawing/2014/main" xmlns="" id="{606EE1AD-2DA0-484D-AFAB-0897D1708E9C}"/>
              </a:ext>
            </a:extLst>
          </p:cNvPr>
          <p:cNvSpPr>
            <a:spLocks noGrp="1"/>
          </p:cNvSpPr>
          <p:nvPr>
            <p:ph type="subTitle" idx="1"/>
          </p:nvPr>
        </p:nvSpPr>
        <p:spPr>
          <a:xfrm>
            <a:off x="1524000" y="4634630"/>
            <a:ext cx="9144000" cy="623170"/>
          </a:xfrm>
        </p:spPr>
        <p:txBody>
          <a:bodyPr anchor="ctr"/>
          <a:lstStyle/>
          <a:p>
            <a:pPr algn="l"/>
            <a:r>
              <a:rPr lang="it-IT" dirty="0">
                <a:solidFill>
                  <a:schemeClr val="bg1"/>
                </a:solidFill>
              </a:rPr>
              <a:t>Alessandro </a:t>
            </a:r>
            <a:r>
              <a:rPr lang="it-IT" dirty="0" err="1">
                <a:solidFill>
                  <a:schemeClr val="bg1"/>
                </a:solidFill>
              </a:rPr>
              <a:t>Cristofori</a:t>
            </a:r>
            <a:r>
              <a:rPr lang="it-IT" dirty="0">
                <a:solidFill>
                  <a:schemeClr val="bg1"/>
                </a:solidFill>
              </a:rPr>
              <a:t> (</a:t>
            </a:r>
            <a:r>
              <a:rPr lang="it-IT" dirty="0" err="1">
                <a:solidFill>
                  <a:schemeClr val="bg1"/>
                </a:solidFill>
              </a:rPr>
              <a:t>alessandro.cristofori@unibo.it</a:t>
            </a:r>
            <a:r>
              <a:rPr lang="it-IT" dirty="0">
                <a:solidFill>
                  <a:schemeClr val="bg1"/>
                </a:solidFill>
              </a:rPr>
              <a:t>)</a:t>
            </a:r>
          </a:p>
        </p:txBody>
      </p:sp>
      <p:sp>
        <p:nvSpPr>
          <p:cNvPr id="5" name="CasellaDiTesto 4">
            <a:extLst>
              <a:ext uri="{FF2B5EF4-FFF2-40B4-BE49-F238E27FC236}">
                <a16:creationId xmlns:a16="http://schemas.microsoft.com/office/drawing/2014/main" xmlns="" id="{69352A02-F349-C14B-BA58-68CFA48526A0}"/>
              </a:ext>
            </a:extLst>
          </p:cNvPr>
          <p:cNvSpPr txBox="1"/>
          <p:nvPr/>
        </p:nvSpPr>
        <p:spPr>
          <a:xfrm>
            <a:off x="1173271" y="889348"/>
            <a:ext cx="9845457" cy="1200329"/>
          </a:xfrm>
          <a:prstGeom prst="rect">
            <a:avLst/>
          </a:prstGeom>
          <a:noFill/>
        </p:spPr>
        <p:txBody>
          <a:bodyPr wrap="square" rtlCol="0">
            <a:spAutoFit/>
          </a:bodyPr>
          <a:lstStyle/>
          <a:p>
            <a:pPr algn="ctr"/>
            <a:r>
              <a:rPr lang="it-IT" sz="2400" u="sng" dirty="0">
                <a:solidFill>
                  <a:schemeClr val="bg1"/>
                </a:solidFill>
              </a:rPr>
              <a:t>Percorsi interdisciplinari della ricerca storico-religiosa sul mondo antico: temi, concetti e prospettive</a:t>
            </a:r>
          </a:p>
          <a:p>
            <a:pPr algn="ctr"/>
            <a:r>
              <a:rPr lang="it-IT" sz="2400" u="sng" dirty="0">
                <a:solidFill>
                  <a:schemeClr val="bg1"/>
                </a:solidFill>
              </a:rPr>
              <a:t>18-19 maggio 2021</a:t>
            </a:r>
          </a:p>
        </p:txBody>
      </p:sp>
    </p:spTree>
    <p:extLst>
      <p:ext uri="{BB962C8B-B14F-4D97-AF65-F5344CB8AC3E}">
        <p14:creationId xmlns:p14="http://schemas.microsoft.com/office/powerpoint/2010/main" val="3539862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4A0C4FB-758C-164E-BCA1-A60A5FD66E65}"/>
              </a:ext>
            </a:extLst>
          </p:cNvPr>
          <p:cNvSpPr>
            <a:spLocks noGrp="1"/>
          </p:cNvSpPr>
          <p:nvPr>
            <p:ph type="title"/>
          </p:nvPr>
        </p:nvSpPr>
        <p:spPr/>
        <p:txBody>
          <a:bodyPr/>
          <a:lstStyle/>
          <a:p>
            <a:pPr algn="ctr"/>
            <a:r>
              <a:rPr lang="it-IT" dirty="0">
                <a:solidFill>
                  <a:schemeClr val="bg1"/>
                </a:solidFill>
              </a:rPr>
              <a:t>Quando la divinità delude le speranze: CIL V, 3466 = ILS 5121</a:t>
            </a:r>
          </a:p>
        </p:txBody>
      </p:sp>
      <p:sp>
        <p:nvSpPr>
          <p:cNvPr id="3" name="Segnaposto contenuto 2">
            <a:extLst>
              <a:ext uri="{FF2B5EF4-FFF2-40B4-BE49-F238E27FC236}">
                <a16:creationId xmlns:a16="http://schemas.microsoft.com/office/drawing/2014/main" xmlns="" id="{80B1DB7E-D52B-2F42-B3F8-E97FBF052518}"/>
              </a:ext>
            </a:extLst>
          </p:cNvPr>
          <p:cNvSpPr>
            <a:spLocks noGrp="1"/>
          </p:cNvSpPr>
          <p:nvPr>
            <p:ph idx="1"/>
          </p:nvPr>
        </p:nvSpPr>
        <p:spPr/>
        <p:txBody>
          <a:bodyPr anchor="ctr">
            <a:normAutofit fontScale="85000" lnSpcReduction="20000"/>
          </a:bodyPr>
          <a:lstStyle/>
          <a:p>
            <a:pPr algn="just"/>
            <a:r>
              <a:rPr lang="it-IT" i="1" dirty="0">
                <a:solidFill>
                  <a:schemeClr val="bg1"/>
                </a:solidFill>
              </a:rPr>
              <a:t>D(</a:t>
            </a:r>
            <a:r>
              <a:rPr lang="it-IT" i="1" dirty="0" err="1">
                <a:solidFill>
                  <a:schemeClr val="bg1"/>
                </a:solidFill>
              </a:rPr>
              <a:t>is</a:t>
            </a:r>
            <a:r>
              <a:rPr lang="it-IT" i="1" dirty="0">
                <a:solidFill>
                  <a:schemeClr val="bg1"/>
                </a:solidFill>
              </a:rPr>
              <a:t>) M(</a:t>
            </a:r>
            <a:r>
              <a:rPr lang="it-IT" i="1" dirty="0" err="1">
                <a:solidFill>
                  <a:schemeClr val="bg1"/>
                </a:solidFill>
              </a:rPr>
              <a:t>anibus</a:t>
            </a:r>
            <a:r>
              <a:rPr lang="it-IT" i="1" dirty="0">
                <a:solidFill>
                  <a:schemeClr val="bg1"/>
                </a:solidFill>
              </a:rPr>
              <a:t>). / Glauco, </a:t>
            </a:r>
            <a:r>
              <a:rPr lang="it-IT" i="1" dirty="0" err="1">
                <a:solidFill>
                  <a:schemeClr val="bg1"/>
                </a:solidFill>
              </a:rPr>
              <a:t>n</a:t>
            </a:r>
            <a:r>
              <a:rPr lang="it-IT" i="1" dirty="0">
                <a:solidFill>
                  <a:schemeClr val="bg1"/>
                </a:solidFill>
              </a:rPr>
              <a:t>(</a:t>
            </a:r>
            <a:r>
              <a:rPr lang="it-IT" i="1" dirty="0" err="1">
                <a:solidFill>
                  <a:schemeClr val="bg1"/>
                </a:solidFill>
              </a:rPr>
              <a:t>atione</a:t>
            </a:r>
            <a:r>
              <a:rPr lang="it-IT" i="1" dirty="0">
                <a:solidFill>
                  <a:schemeClr val="bg1"/>
                </a:solidFill>
              </a:rPr>
              <a:t>) Muti/</a:t>
            </a:r>
            <a:r>
              <a:rPr lang="it-IT" i="1" dirty="0" err="1">
                <a:solidFill>
                  <a:schemeClr val="bg1"/>
                </a:solidFill>
              </a:rPr>
              <a:t>nensis</a:t>
            </a:r>
            <a:r>
              <a:rPr lang="it-IT" i="1" dirty="0">
                <a:solidFill>
                  <a:schemeClr val="bg1"/>
                </a:solidFill>
              </a:rPr>
              <a:t>(!), pugnar(</a:t>
            </a:r>
            <a:r>
              <a:rPr lang="it-IT" i="1" dirty="0" err="1">
                <a:solidFill>
                  <a:schemeClr val="bg1"/>
                </a:solidFill>
              </a:rPr>
              <a:t>um</a:t>
            </a:r>
            <a:r>
              <a:rPr lang="it-IT" i="1" dirty="0">
                <a:solidFill>
                  <a:schemeClr val="bg1"/>
                </a:solidFill>
              </a:rPr>
              <a:t>) / VII, (</a:t>
            </a:r>
            <a:r>
              <a:rPr lang="it-IT" i="1" dirty="0" err="1">
                <a:solidFill>
                  <a:schemeClr val="bg1"/>
                </a:solidFill>
              </a:rPr>
              <a:t>obitus</a:t>
            </a:r>
            <a:r>
              <a:rPr lang="it-IT" i="1" dirty="0">
                <a:solidFill>
                  <a:schemeClr val="bg1"/>
                </a:solidFill>
              </a:rPr>
              <a:t>)</a:t>
            </a:r>
            <a:r>
              <a:rPr lang="it-IT" dirty="0">
                <a:solidFill>
                  <a:schemeClr val="bg1"/>
                </a:solidFill>
              </a:rPr>
              <a:t> </a:t>
            </a:r>
            <a:r>
              <a:rPr lang="it-IT" i="1" dirty="0">
                <a:solidFill>
                  <a:schemeClr val="bg1"/>
                </a:solidFill>
              </a:rPr>
              <a:t>VIII; </a:t>
            </a:r>
            <a:r>
              <a:rPr lang="it-IT" i="1" dirty="0" err="1">
                <a:solidFill>
                  <a:schemeClr val="bg1"/>
                </a:solidFill>
              </a:rPr>
              <a:t>vixit</a:t>
            </a:r>
            <a:r>
              <a:rPr lang="it-IT" i="1" dirty="0">
                <a:solidFill>
                  <a:schemeClr val="bg1"/>
                </a:solidFill>
              </a:rPr>
              <a:t> / </a:t>
            </a:r>
            <a:r>
              <a:rPr lang="it-IT" i="1" dirty="0" err="1">
                <a:solidFill>
                  <a:schemeClr val="bg1"/>
                </a:solidFill>
              </a:rPr>
              <a:t>ann</a:t>
            </a:r>
            <a:r>
              <a:rPr lang="it-IT" i="1" dirty="0">
                <a:solidFill>
                  <a:schemeClr val="bg1"/>
                </a:solidFill>
              </a:rPr>
              <a:t>(</a:t>
            </a:r>
            <a:r>
              <a:rPr lang="it-IT" i="1" dirty="0" err="1">
                <a:solidFill>
                  <a:schemeClr val="bg1"/>
                </a:solidFill>
              </a:rPr>
              <a:t>os</a:t>
            </a:r>
            <a:r>
              <a:rPr lang="it-IT" i="1" dirty="0">
                <a:solidFill>
                  <a:schemeClr val="bg1"/>
                </a:solidFill>
              </a:rPr>
              <a:t>) XXIII, d(</a:t>
            </a:r>
            <a:r>
              <a:rPr lang="it-IT" i="1" dirty="0" err="1">
                <a:solidFill>
                  <a:schemeClr val="bg1"/>
                </a:solidFill>
              </a:rPr>
              <a:t>ies</a:t>
            </a:r>
            <a:r>
              <a:rPr lang="it-IT" i="1" dirty="0">
                <a:solidFill>
                  <a:schemeClr val="bg1"/>
                </a:solidFill>
              </a:rPr>
              <a:t>) V; / Aurelia marito / b(</a:t>
            </a:r>
            <a:r>
              <a:rPr lang="it-IT" i="1" dirty="0" err="1">
                <a:solidFill>
                  <a:schemeClr val="bg1"/>
                </a:solidFill>
              </a:rPr>
              <a:t>ene</a:t>
            </a:r>
            <a:r>
              <a:rPr lang="it-IT" i="1" dirty="0">
                <a:solidFill>
                  <a:schemeClr val="bg1"/>
                </a:solidFill>
              </a:rPr>
              <a:t>) m(</a:t>
            </a:r>
            <a:r>
              <a:rPr lang="it-IT" i="1" dirty="0" err="1">
                <a:solidFill>
                  <a:schemeClr val="bg1"/>
                </a:solidFill>
              </a:rPr>
              <a:t>erenti</a:t>
            </a:r>
            <a:r>
              <a:rPr lang="it-IT" i="1" dirty="0">
                <a:solidFill>
                  <a:schemeClr val="bg1"/>
                </a:solidFill>
              </a:rPr>
              <a:t>) et </a:t>
            </a:r>
            <a:r>
              <a:rPr lang="it-IT" i="1" dirty="0" err="1">
                <a:solidFill>
                  <a:schemeClr val="bg1"/>
                </a:solidFill>
              </a:rPr>
              <a:t>amatores</a:t>
            </a:r>
            <a:r>
              <a:rPr lang="it-IT" i="1" dirty="0">
                <a:solidFill>
                  <a:schemeClr val="bg1"/>
                </a:solidFill>
              </a:rPr>
              <a:t> / </a:t>
            </a:r>
            <a:r>
              <a:rPr lang="it-IT" i="1" dirty="0" err="1">
                <a:solidFill>
                  <a:schemeClr val="bg1"/>
                </a:solidFill>
              </a:rPr>
              <a:t>huius</a:t>
            </a:r>
            <a:r>
              <a:rPr lang="it-IT" i="1" dirty="0">
                <a:solidFill>
                  <a:schemeClr val="bg1"/>
                </a:solidFill>
              </a:rPr>
              <a:t>. </a:t>
            </a:r>
            <a:r>
              <a:rPr lang="it-IT" i="1" dirty="0" err="1">
                <a:solidFill>
                  <a:schemeClr val="bg1"/>
                </a:solidFill>
              </a:rPr>
              <a:t>Planetam</a:t>
            </a:r>
            <a:r>
              <a:rPr lang="it-IT" i="1" dirty="0">
                <a:solidFill>
                  <a:schemeClr val="bg1"/>
                </a:solidFill>
              </a:rPr>
              <a:t> / </a:t>
            </a:r>
            <a:r>
              <a:rPr lang="it-IT" i="1" dirty="0" err="1">
                <a:solidFill>
                  <a:schemeClr val="bg1"/>
                </a:solidFill>
              </a:rPr>
              <a:t>suum</a:t>
            </a:r>
            <a:r>
              <a:rPr lang="it-IT" i="1" dirty="0">
                <a:solidFill>
                  <a:schemeClr val="bg1"/>
                </a:solidFill>
              </a:rPr>
              <a:t> / procurare / </a:t>
            </a:r>
            <a:r>
              <a:rPr lang="it-IT" i="1" dirty="0" err="1">
                <a:solidFill>
                  <a:schemeClr val="bg1"/>
                </a:solidFill>
              </a:rPr>
              <a:t>vos</a:t>
            </a:r>
            <a:r>
              <a:rPr lang="it-IT" i="1" dirty="0">
                <a:solidFill>
                  <a:schemeClr val="bg1"/>
                </a:solidFill>
              </a:rPr>
              <a:t> </a:t>
            </a:r>
            <a:r>
              <a:rPr lang="it-IT" i="1" dirty="0" err="1">
                <a:solidFill>
                  <a:schemeClr val="bg1"/>
                </a:solidFill>
              </a:rPr>
              <a:t>moneo</a:t>
            </a:r>
            <a:r>
              <a:rPr lang="it-IT" i="1" dirty="0">
                <a:solidFill>
                  <a:schemeClr val="bg1"/>
                </a:solidFill>
              </a:rPr>
              <a:t>; in / </a:t>
            </a:r>
            <a:r>
              <a:rPr lang="it-IT" i="1" dirty="0" err="1">
                <a:solidFill>
                  <a:schemeClr val="bg1"/>
                </a:solidFill>
              </a:rPr>
              <a:t>Nemese</a:t>
            </a:r>
            <a:r>
              <a:rPr lang="it-IT" i="1" dirty="0">
                <a:solidFill>
                  <a:schemeClr val="bg1"/>
                </a:solidFill>
              </a:rPr>
              <a:t> ne </a:t>
            </a:r>
            <a:r>
              <a:rPr lang="it-IT" i="1" dirty="0" err="1">
                <a:solidFill>
                  <a:schemeClr val="bg1"/>
                </a:solidFill>
              </a:rPr>
              <a:t>fidem</a:t>
            </a:r>
            <a:r>
              <a:rPr lang="it-IT" i="1" dirty="0">
                <a:solidFill>
                  <a:schemeClr val="bg1"/>
                </a:solidFill>
              </a:rPr>
              <a:t> / </a:t>
            </a:r>
            <a:r>
              <a:rPr lang="it-IT" i="1" dirty="0" err="1">
                <a:solidFill>
                  <a:schemeClr val="bg1"/>
                </a:solidFill>
              </a:rPr>
              <a:t>habeatis</a:t>
            </a:r>
            <a:r>
              <a:rPr lang="it-IT" i="1" dirty="0">
                <a:solidFill>
                  <a:schemeClr val="bg1"/>
                </a:solidFill>
              </a:rPr>
              <a:t>: / sic sum </a:t>
            </a:r>
            <a:r>
              <a:rPr lang="it-IT" i="1" dirty="0" err="1">
                <a:solidFill>
                  <a:schemeClr val="bg1"/>
                </a:solidFill>
              </a:rPr>
              <a:t>deceptus</a:t>
            </a:r>
            <a:r>
              <a:rPr lang="it-IT" i="1" dirty="0">
                <a:solidFill>
                  <a:schemeClr val="bg1"/>
                </a:solidFill>
              </a:rPr>
              <a:t>! / Ave! Vale!</a:t>
            </a:r>
            <a:r>
              <a:rPr lang="it-IT" dirty="0">
                <a:solidFill>
                  <a:schemeClr val="bg1"/>
                </a:solidFill>
                <a:effectLst/>
              </a:rPr>
              <a:t> </a:t>
            </a:r>
          </a:p>
          <a:p>
            <a:pPr algn="just"/>
            <a:r>
              <a:rPr lang="it-IT" dirty="0">
                <a:solidFill>
                  <a:schemeClr val="bg1"/>
                </a:solidFill>
              </a:rPr>
              <a:t>Iscrizione sepolcrale da Verona, oggi perduta.</a:t>
            </a:r>
          </a:p>
          <a:p>
            <a:pPr algn="just"/>
            <a:r>
              <a:rPr lang="it-IT" dirty="0">
                <a:solidFill>
                  <a:schemeClr val="bg1"/>
                </a:solidFill>
              </a:rPr>
              <a:t>Per l'onomastica, il riferimento a Nemesi e lo sviluppo del formulario datata tra la fine del II e il III sec. d.C.</a:t>
            </a:r>
          </a:p>
          <a:p>
            <a:pPr algn="just"/>
            <a:r>
              <a:rPr lang="it-IT" dirty="0">
                <a:solidFill>
                  <a:schemeClr val="bg1"/>
                </a:solidFill>
              </a:rPr>
              <a:t>Anche se il mestiere non è menzionato, il riferimento a </a:t>
            </a:r>
            <a:r>
              <a:rPr lang="it-IT" i="1" dirty="0">
                <a:solidFill>
                  <a:schemeClr val="bg1"/>
                </a:solidFill>
              </a:rPr>
              <a:t>pugna </a:t>
            </a:r>
            <a:r>
              <a:rPr lang="it-IT" dirty="0">
                <a:solidFill>
                  <a:schemeClr val="bg1"/>
                </a:solidFill>
              </a:rPr>
              <a:t>e ad </a:t>
            </a:r>
            <a:r>
              <a:rPr lang="it-IT" i="1" dirty="0" err="1">
                <a:solidFill>
                  <a:schemeClr val="bg1"/>
                </a:solidFill>
              </a:rPr>
              <a:t>amatores</a:t>
            </a:r>
            <a:r>
              <a:rPr lang="it-IT" i="1" dirty="0">
                <a:solidFill>
                  <a:schemeClr val="bg1"/>
                </a:solidFill>
              </a:rPr>
              <a:t> </a:t>
            </a:r>
            <a:r>
              <a:rPr lang="it-IT" dirty="0">
                <a:solidFill>
                  <a:schemeClr val="bg1"/>
                </a:solidFill>
              </a:rPr>
              <a:t>e i rilievi rappresentanti un elmo, un tridente e un gladio al di sopra dello specchio epigrafico chiariscono che siamo di fronte all'</a:t>
            </a:r>
            <a:r>
              <a:rPr lang="it-IT" dirty="0" err="1">
                <a:solidFill>
                  <a:schemeClr val="bg1"/>
                </a:solidFill>
              </a:rPr>
              <a:t>epitafio</a:t>
            </a:r>
            <a:r>
              <a:rPr lang="it-IT" dirty="0">
                <a:solidFill>
                  <a:schemeClr val="bg1"/>
                </a:solidFill>
              </a:rPr>
              <a:t> di un gladiatore </a:t>
            </a:r>
            <a:r>
              <a:rPr lang="it-IT" i="1" dirty="0" err="1">
                <a:solidFill>
                  <a:schemeClr val="bg1"/>
                </a:solidFill>
              </a:rPr>
              <a:t>retiarius</a:t>
            </a:r>
            <a:r>
              <a:rPr lang="it-IT" dirty="0">
                <a:solidFill>
                  <a:schemeClr val="bg1"/>
                </a:solidFill>
              </a:rPr>
              <a:t>.</a:t>
            </a:r>
          </a:p>
          <a:p>
            <a:pPr algn="just"/>
            <a:r>
              <a:rPr lang="it-IT" dirty="0">
                <a:solidFill>
                  <a:schemeClr val="bg1"/>
                </a:solidFill>
              </a:rPr>
              <a:t>Rara attestazione di un rapporto utilitaristico con la divinità che si conclude con un fallimento (che conferma quanto questo rapporto fosse avvertito come normale).</a:t>
            </a:r>
          </a:p>
        </p:txBody>
      </p:sp>
    </p:spTree>
    <p:extLst>
      <p:ext uri="{BB962C8B-B14F-4D97-AF65-F5344CB8AC3E}">
        <p14:creationId xmlns:p14="http://schemas.microsoft.com/office/powerpoint/2010/main" val="1589385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90CF6CC-1FCF-CE4D-B816-ABC6F6FCF235}"/>
              </a:ext>
            </a:extLst>
          </p:cNvPr>
          <p:cNvSpPr>
            <a:spLocks noGrp="1"/>
          </p:cNvSpPr>
          <p:nvPr>
            <p:ph type="title"/>
          </p:nvPr>
        </p:nvSpPr>
        <p:spPr>
          <a:xfrm>
            <a:off x="9431866" y="365125"/>
            <a:ext cx="2607734" cy="6205008"/>
          </a:xfrm>
        </p:spPr>
        <p:txBody>
          <a:bodyPr>
            <a:normAutofit/>
          </a:bodyPr>
          <a:lstStyle/>
          <a:p>
            <a:pPr algn="ctr"/>
            <a:r>
              <a:rPr lang="it-IT" sz="3200" dirty="0">
                <a:solidFill>
                  <a:schemeClr val="bg1"/>
                </a:solidFill>
              </a:rPr>
              <a:t>L'iconografia di </a:t>
            </a:r>
            <a:r>
              <a:rPr lang="it-IT" sz="3200" dirty="0" err="1">
                <a:solidFill>
                  <a:schemeClr val="bg1"/>
                </a:solidFill>
              </a:rPr>
              <a:t>Nehallenia</a:t>
            </a:r>
            <a:endParaRPr lang="it-IT" sz="3200" dirty="0">
              <a:solidFill>
                <a:schemeClr val="bg1"/>
              </a:solidFill>
            </a:endParaRPr>
          </a:p>
        </p:txBody>
      </p:sp>
      <p:pic>
        <p:nvPicPr>
          <p:cNvPr id="5" name="Immagine 4">
            <a:extLst>
              <a:ext uri="{FF2B5EF4-FFF2-40B4-BE49-F238E27FC236}">
                <a16:creationId xmlns:a16="http://schemas.microsoft.com/office/drawing/2014/main" xmlns="" id="{A4DC97A7-56EE-8344-9898-7066D2462397}"/>
              </a:ext>
            </a:extLst>
          </p:cNvPr>
          <p:cNvPicPr>
            <a:picLocks noChangeAspect="1"/>
          </p:cNvPicPr>
          <p:nvPr/>
        </p:nvPicPr>
        <p:blipFill rotWithShape="1">
          <a:blip r:embed="rId2"/>
          <a:srcRect r="10840"/>
          <a:stretch/>
        </p:blipFill>
        <p:spPr>
          <a:xfrm>
            <a:off x="0" y="0"/>
            <a:ext cx="9194800" cy="6858000"/>
          </a:xfrm>
          <a:prstGeom prst="rect">
            <a:avLst/>
          </a:prstGeom>
        </p:spPr>
      </p:pic>
    </p:spTree>
    <p:extLst>
      <p:ext uri="{BB962C8B-B14F-4D97-AF65-F5344CB8AC3E}">
        <p14:creationId xmlns:p14="http://schemas.microsoft.com/office/powerpoint/2010/main" val="488080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4EC70AE-6DFD-EE42-A7A9-35FDEDC6EEC3}"/>
              </a:ext>
            </a:extLst>
          </p:cNvPr>
          <p:cNvSpPr>
            <a:spLocks noGrp="1"/>
          </p:cNvSpPr>
          <p:nvPr>
            <p:ph type="title"/>
          </p:nvPr>
        </p:nvSpPr>
        <p:spPr/>
        <p:txBody>
          <a:bodyPr/>
          <a:lstStyle/>
          <a:p>
            <a:pPr algn="ctr"/>
            <a:r>
              <a:rPr lang="it-IT" dirty="0">
                <a:solidFill>
                  <a:schemeClr val="bg1"/>
                </a:solidFill>
              </a:rPr>
              <a:t>La divinità come garante dei rapporti commerciali</a:t>
            </a:r>
          </a:p>
        </p:txBody>
      </p:sp>
      <p:sp>
        <p:nvSpPr>
          <p:cNvPr id="3" name="Segnaposto contenuto 2">
            <a:extLst>
              <a:ext uri="{FF2B5EF4-FFF2-40B4-BE49-F238E27FC236}">
                <a16:creationId xmlns:a16="http://schemas.microsoft.com/office/drawing/2014/main" xmlns="" id="{FEE24C31-7777-7548-A287-4D5426C80087}"/>
              </a:ext>
            </a:extLst>
          </p:cNvPr>
          <p:cNvSpPr>
            <a:spLocks noGrp="1"/>
          </p:cNvSpPr>
          <p:nvPr>
            <p:ph idx="1"/>
          </p:nvPr>
        </p:nvSpPr>
        <p:spPr/>
        <p:txBody>
          <a:bodyPr anchor="ctr"/>
          <a:lstStyle/>
          <a:p>
            <a:pPr algn="just"/>
            <a:r>
              <a:rPr lang="it-IT" dirty="0">
                <a:solidFill>
                  <a:schemeClr val="bg1"/>
                </a:solidFill>
              </a:rPr>
              <a:t>Il momento dello scambio commerciale come potenzialmente pericoloso, per le frodi e gli inganni che può implicare: gli </a:t>
            </a:r>
            <a:r>
              <a:rPr lang="it-IT" dirty="0" err="1">
                <a:solidFill>
                  <a:schemeClr val="bg1"/>
                </a:solidFill>
              </a:rPr>
              <a:t>dèi</a:t>
            </a:r>
            <a:r>
              <a:rPr lang="it-IT" dirty="0">
                <a:solidFill>
                  <a:schemeClr val="bg1"/>
                </a:solidFill>
              </a:rPr>
              <a:t> sono dunque chiamati a garanti della buona fede dei contraenti (Giardina 1989, pp. 294-295 e più in generale </a:t>
            </a:r>
            <a:r>
              <a:rPr lang="it-IT" dirty="0" err="1">
                <a:solidFill>
                  <a:schemeClr val="bg1"/>
                </a:solidFill>
              </a:rPr>
              <a:t>Rauh</a:t>
            </a:r>
            <a:r>
              <a:rPr lang="it-IT" dirty="0">
                <a:solidFill>
                  <a:schemeClr val="bg1"/>
                </a:solidFill>
              </a:rPr>
              <a:t> 1993, pp. 151-188).</a:t>
            </a:r>
          </a:p>
          <a:p>
            <a:pPr algn="just"/>
            <a:r>
              <a:rPr lang="it-IT" dirty="0">
                <a:solidFill>
                  <a:schemeClr val="bg1"/>
                </a:solidFill>
              </a:rPr>
              <a:t>L'uso dei mercanti di invocare Mercurio (e altri </a:t>
            </a:r>
            <a:r>
              <a:rPr lang="it-IT" dirty="0" err="1">
                <a:solidFill>
                  <a:schemeClr val="bg1"/>
                </a:solidFill>
              </a:rPr>
              <a:t>dèi</a:t>
            </a:r>
            <a:r>
              <a:rPr lang="it-IT" dirty="0">
                <a:solidFill>
                  <a:schemeClr val="bg1"/>
                </a:solidFill>
              </a:rPr>
              <a:t>) in occasione delle loro vendite confermato in un passo di Ovidio, a proposito di un rito celebrato il 15 maggio presso la fonte di Mercurio a Porta Capena.</a:t>
            </a:r>
          </a:p>
          <a:p>
            <a:pPr lvl="1" algn="just"/>
            <a:r>
              <a:rPr lang="it-IT" dirty="0">
                <a:solidFill>
                  <a:schemeClr val="bg1"/>
                </a:solidFill>
              </a:rPr>
              <a:t>Peraltro una descrizione parodistica, che risente dei pregiudizi nei confronti della mercatura: il commerciante cerca non solo l'assoluzione, ma soprattutto la complicità del dio, apparentemente con successo.</a:t>
            </a:r>
          </a:p>
        </p:txBody>
      </p:sp>
    </p:spTree>
    <p:extLst>
      <p:ext uri="{BB962C8B-B14F-4D97-AF65-F5344CB8AC3E}">
        <p14:creationId xmlns:p14="http://schemas.microsoft.com/office/powerpoint/2010/main" val="2165065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328D1B61-6961-4C43-865E-7F2C437EE936}"/>
              </a:ext>
            </a:extLst>
          </p:cNvPr>
          <p:cNvSpPr>
            <a:spLocks noGrp="1"/>
          </p:cNvSpPr>
          <p:nvPr>
            <p:ph type="title"/>
          </p:nvPr>
        </p:nvSpPr>
        <p:spPr/>
        <p:txBody>
          <a:bodyPr>
            <a:noAutofit/>
          </a:bodyPr>
          <a:lstStyle/>
          <a:p>
            <a:pPr algn="ctr"/>
            <a:r>
              <a:rPr lang="it-IT" sz="4000" dirty="0">
                <a:solidFill>
                  <a:schemeClr val="bg1"/>
                </a:solidFill>
              </a:rPr>
              <a:t>Un rito di purificazione dallo spergiuro, celebrato dai mercanti: Ovidio, </a:t>
            </a:r>
            <a:r>
              <a:rPr lang="it-IT" sz="4000" i="1" dirty="0">
                <a:solidFill>
                  <a:schemeClr val="bg1"/>
                </a:solidFill>
              </a:rPr>
              <a:t>Fasti</a:t>
            </a:r>
            <a:r>
              <a:rPr lang="it-IT" sz="4000" dirty="0">
                <a:solidFill>
                  <a:schemeClr val="bg1"/>
                </a:solidFill>
              </a:rPr>
              <a:t>, V, 673-692</a:t>
            </a:r>
          </a:p>
        </p:txBody>
      </p:sp>
      <p:sp>
        <p:nvSpPr>
          <p:cNvPr id="5" name="Segnaposto contenuto 4">
            <a:extLst>
              <a:ext uri="{FF2B5EF4-FFF2-40B4-BE49-F238E27FC236}">
                <a16:creationId xmlns:a16="http://schemas.microsoft.com/office/drawing/2014/main" xmlns="" id="{28DE3A3E-BA48-EE47-B3B6-EB1D740A475E}"/>
              </a:ext>
            </a:extLst>
          </p:cNvPr>
          <p:cNvSpPr>
            <a:spLocks noGrp="1"/>
          </p:cNvSpPr>
          <p:nvPr>
            <p:ph sz="half" idx="1"/>
          </p:nvPr>
        </p:nvSpPr>
        <p:spPr/>
        <p:txBody>
          <a:bodyPr anchor="ctr">
            <a:normAutofit fontScale="85000" lnSpcReduction="20000"/>
          </a:bodyPr>
          <a:lstStyle/>
          <a:p>
            <a:pPr algn="just"/>
            <a:r>
              <a:rPr lang="it-IT" i="1" dirty="0">
                <a:solidFill>
                  <a:schemeClr val="bg1"/>
                </a:solidFill>
              </a:rPr>
              <a:t>est </a:t>
            </a:r>
            <a:r>
              <a:rPr lang="it-IT" i="1" dirty="0" err="1">
                <a:solidFill>
                  <a:schemeClr val="bg1"/>
                </a:solidFill>
              </a:rPr>
              <a:t>aqua</a:t>
            </a:r>
            <a:r>
              <a:rPr lang="it-IT" i="1" dirty="0">
                <a:solidFill>
                  <a:schemeClr val="bg1"/>
                </a:solidFill>
              </a:rPr>
              <a:t> </a:t>
            </a:r>
            <a:r>
              <a:rPr lang="it-IT" i="1" dirty="0" err="1">
                <a:solidFill>
                  <a:schemeClr val="bg1"/>
                </a:solidFill>
              </a:rPr>
              <a:t>Mercurii</a:t>
            </a:r>
            <a:r>
              <a:rPr lang="it-IT" i="1" dirty="0">
                <a:solidFill>
                  <a:schemeClr val="bg1"/>
                </a:solidFill>
              </a:rPr>
              <a:t> </a:t>
            </a:r>
            <a:r>
              <a:rPr lang="it-IT" i="1" dirty="0" err="1">
                <a:solidFill>
                  <a:schemeClr val="bg1"/>
                </a:solidFill>
              </a:rPr>
              <a:t>portae</a:t>
            </a:r>
            <a:r>
              <a:rPr lang="it-IT" i="1" dirty="0">
                <a:solidFill>
                  <a:schemeClr val="bg1"/>
                </a:solidFill>
              </a:rPr>
              <a:t> vicina </a:t>
            </a:r>
            <a:r>
              <a:rPr lang="it-IT" i="1" dirty="0" err="1">
                <a:solidFill>
                  <a:schemeClr val="bg1"/>
                </a:solidFill>
              </a:rPr>
              <a:t>Capenae</a:t>
            </a:r>
            <a:r>
              <a:rPr lang="it-IT" i="1" dirty="0">
                <a:solidFill>
                  <a:schemeClr val="bg1"/>
                </a:solidFill>
              </a:rPr>
              <a:t>; / si </a:t>
            </a:r>
            <a:r>
              <a:rPr lang="it-IT" i="1" dirty="0" err="1">
                <a:solidFill>
                  <a:schemeClr val="bg1"/>
                </a:solidFill>
              </a:rPr>
              <a:t>iuvat</a:t>
            </a:r>
            <a:r>
              <a:rPr lang="it-IT" i="1" dirty="0">
                <a:solidFill>
                  <a:schemeClr val="bg1"/>
                </a:solidFill>
              </a:rPr>
              <a:t> </a:t>
            </a:r>
            <a:r>
              <a:rPr lang="it-IT" i="1" dirty="0" err="1">
                <a:solidFill>
                  <a:schemeClr val="bg1"/>
                </a:solidFill>
              </a:rPr>
              <a:t>expertis</a:t>
            </a:r>
            <a:r>
              <a:rPr lang="it-IT" i="1" dirty="0">
                <a:solidFill>
                  <a:schemeClr val="bg1"/>
                </a:solidFill>
              </a:rPr>
              <a:t> credere, </a:t>
            </a:r>
            <a:r>
              <a:rPr lang="it-IT" i="1" dirty="0" err="1">
                <a:solidFill>
                  <a:schemeClr val="bg1"/>
                </a:solidFill>
              </a:rPr>
              <a:t>numen</a:t>
            </a:r>
            <a:r>
              <a:rPr lang="it-IT" i="1" dirty="0">
                <a:solidFill>
                  <a:schemeClr val="bg1"/>
                </a:solidFill>
              </a:rPr>
              <a:t> </a:t>
            </a:r>
            <a:r>
              <a:rPr lang="it-IT" i="1" dirty="0" err="1">
                <a:solidFill>
                  <a:schemeClr val="bg1"/>
                </a:solidFill>
              </a:rPr>
              <a:t>habet</a:t>
            </a:r>
            <a:r>
              <a:rPr lang="it-IT" i="1" dirty="0">
                <a:solidFill>
                  <a:schemeClr val="bg1"/>
                </a:solidFill>
              </a:rPr>
              <a:t>. / </a:t>
            </a:r>
            <a:r>
              <a:rPr lang="it-IT" i="1" dirty="0" err="1">
                <a:solidFill>
                  <a:schemeClr val="bg1"/>
                </a:solidFill>
              </a:rPr>
              <a:t>huc</a:t>
            </a:r>
            <a:r>
              <a:rPr lang="it-IT" i="1" dirty="0">
                <a:solidFill>
                  <a:schemeClr val="bg1"/>
                </a:solidFill>
              </a:rPr>
              <a:t> </a:t>
            </a:r>
            <a:r>
              <a:rPr lang="it-IT" i="1" dirty="0" err="1">
                <a:solidFill>
                  <a:schemeClr val="bg1"/>
                </a:solidFill>
              </a:rPr>
              <a:t>venit</a:t>
            </a:r>
            <a:r>
              <a:rPr lang="it-IT" i="1" dirty="0">
                <a:solidFill>
                  <a:schemeClr val="bg1"/>
                </a:solidFill>
              </a:rPr>
              <a:t> </a:t>
            </a:r>
            <a:r>
              <a:rPr lang="it-IT" i="1" dirty="0" err="1">
                <a:solidFill>
                  <a:schemeClr val="bg1"/>
                </a:solidFill>
              </a:rPr>
              <a:t>incinctus</a:t>
            </a:r>
            <a:r>
              <a:rPr lang="it-IT" i="1" dirty="0">
                <a:solidFill>
                  <a:schemeClr val="bg1"/>
                </a:solidFill>
              </a:rPr>
              <a:t> tunica mercator et urna / </a:t>
            </a:r>
            <a:r>
              <a:rPr lang="it-IT" i="1" dirty="0" err="1">
                <a:solidFill>
                  <a:schemeClr val="bg1"/>
                </a:solidFill>
              </a:rPr>
              <a:t>purus</a:t>
            </a:r>
            <a:r>
              <a:rPr lang="it-IT" i="1" dirty="0">
                <a:solidFill>
                  <a:schemeClr val="bg1"/>
                </a:solidFill>
              </a:rPr>
              <a:t> </a:t>
            </a:r>
            <a:r>
              <a:rPr lang="it-IT" i="1" dirty="0" err="1">
                <a:solidFill>
                  <a:schemeClr val="bg1"/>
                </a:solidFill>
              </a:rPr>
              <a:t>suffita</a:t>
            </a:r>
            <a:r>
              <a:rPr lang="it-IT" i="1" dirty="0">
                <a:solidFill>
                  <a:schemeClr val="bg1"/>
                </a:solidFill>
              </a:rPr>
              <a:t>, </a:t>
            </a:r>
            <a:r>
              <a:rPr lang="it-IT" i="1" dirty="0" err="1">
                <a:solidFill>
                  <a:schemeClr val="bg1"/>
                </a:solidFill>
              </a:rPr>
              <a:t>quam</a:t>
            </a:r>
            <a:r>
              <a:rPr lang="it-IT" i="1" dirty="0">
                <a:solidFill>
                  <a:schemeClr val="bg1"/>
                </a:solidFill>
              </a:rPr>
              <a:t> </a:t>
            </a:r>
            <a:r>
              <a:rPr lang="it-IT" i="1" dirty="0" err="1">
                <a:solidFill>
                  <a:schemeClr val="bg1"/>
                </a:solidFill>
              </a:rPr>
              <a:t>ferat</a:t>
            </a:r>
            <a:r>
              <a:rPr lang="it-IT" i="1" dirty="0">
                <a:solidFill>
                  <a:schemeClr val="bg1"/>
                </a:solidFill>
              </a:rPr>
              <a:t>, </a:t>
            </a:r>
            <a:r>
              <a:rPr lang="it-IT" i="1" dirty="0" err="1">
                <a:solidFill>
                  <a:schemeClr val="bg1"/>
                </a:solidFill>
              </a:rPr>
              <a:t>haurit</a:t>
            </a:r>
            <a:r>
              <a:rPr lang="it-IT" i="1" dirty="0">
                <a:solidFill>
                  <a:schemeClr val="bg1"/>
                </a:solidFill>
              </a:rPr>
              <a:t> </a:t>
            </a:r>
            <a:r>
              <a:rPr lang="it-IT" i="1" dirty="0" err="1">
                <a:solidFill>
                  <a:schemeClr val="bg1"/>
                </a:solidFill>
              </a:rPr>
              <a:t>aquam</a:t>
            </a:r>
            <a:r>
              <a:rPr lang="it-IT" i="1" dirty="0">
                <a:solidFill>
                  <a:schemeClr val="bg1"/>
                </a:solidFill>
              </a:rPr>
              <a:t>. / </a:t>
            </a:r>
            <a:r>
              <a:rPr lang="it-IT" i="1" dirty="0" err="1">
                <a:solidFill>
                  <a:schemeClr val="bg1"/>
                </a:solidFill>
              </a:rPr>
              <a:t>uda</a:t>
            </a:r>
            <a:r>
              <a:rPr lang="it-IT" i="1" dirty="0">
                <a:solidFill>
                  <a:schemeClr val="bg1"/>
                </a:solidFill>
              </a:rPr>
              <a:t> </a:t>
            </a:r>
            <a:r>
              <a:rPr lang="it-IT" i="1" dirty="0" err="1">
                <a:solidFill>
                  <a:schemeClr val="bg1"/>
                </a:solidFill>
              </a:rPr>
              <a:t>fit</a:t>
            </a:r>
            <a:r>
              <a:rPr lang="it-IT" i="1" dirty="0">
                <a:solidFill>
                  <a:schemeClr val="bg1"/>
                </a:solidFill>
              </a:rPr>
              <a:t> </a:t>
            </a:r>
            <a:r>
              <a:rPr lang="it-IT" i="1" dirty="0" err="1">
                <a:solidFill>
                  <a:schemeClr val="bg1"/>
                </a:solidFill>
              </a:rPr>
              <a:t>hinc</a:t>
            </a:r>
            <a:r>
              <a:rPr lang="it-IT" i="1" dirty="0">
                <a:solidFill>
                  <a:schemeClr val="bg1"/>
                </a:solidFill>
              </a:rPr>
              <a:t> </a:t>
            </a:r>
            <a:r>
              <a:rPr lang="it-IT" i="1" dirty="0" err="1">
                <a:solidFill>
                  <a:schemeClr val="bg1"/>
                </a:solidFill>
              </a:rPr>
              <a:t>laurus</a:t>
            </a:r>
            <a:r>
              <a:rPr lang="it-IT" i="1" dirty="0">
                <a:solidFill>
                  <a:schemeClr val="bg1"/>
                </a:solidFill>
              </a:rPr>
              <a:t>, lauro </a:t>
            </a:r>
            <a:r>
              <a:rPr lang="it-IT" i="1" dirty="0" err="1">
                <a:solidFill>
                  <a:schemeClr val="bg1"/>
                </a:solidFill>
              </a:rPr>
              <a:t>sparguntur</a:t>
            </a:r>
            <a:r>
              <a:rPr lang="it-IT" i="1" dirty="0">
                <a:solidFill>
                  <a:schemeClr val="bg1"/>
                </a:solidFill>
              </a:rPr>
              <a:t> ab </a:t>
            </a:r>
            <a:r>
              <a:rPr lang="it-IT" i="1" dirty="0" err="1">
                <a:solidFill>
                  <a:schemeClr val="bg1"/>
                </a:solidFill>
              </a:rPr>
              <a:t>uda</a:t>
            </a:r>
            <a:r>
              <a:rPr lang="it-IT" i="1" dirty="0">
                <a:solidFill>
                  <a:schemeClr val="bg1"/>
                </a:solidFill>
              </a:rPr>
              <a:t> / omnia </a:t>
            </a:r>
            <a:r>
              <a:rPr lang="it-IT" i="1" dirty="0" err="1">
                <a:solidFill>
                  <a:schemeClr val="bg1"/>
                </a:solidFill>
              </a:rPr>
              <a:t>quae</a:t>
            </a:r>
            <a:r>
              <a:rPr lang="it-IT" i="1" dirty="0">
                <a:solidFill>
                  <a:schemeClr val="bg1"/>
                </a:solidFill>
              </a:rPr>
              <a:t> </a:t>
            </a:r>
            <a:r>
              <a:rPr lang="it-IT" i="1" dirty="0" err="1">
                <a:solidFill>
                  <a:schemeClr val="bg1"/>
                </a:solidFill>
              </a:rPr>
              <a:t>dominos</a:t>
            </a:r>
            <a:r>
              <a:rPr lang="it-IT" i="1" dirty="0">
                <a:solidFill>
                  <a:schemeClr val="bg1"/>
                </a:solidFill>
              </a:rPr>
              <a:t> </a:t>
            </a:r>
            <a:r>
              <a:rPr lang="it-IT" i="1" dirty="0" err="1">
                <a:solidFill>
                  <a:schemeClr val="bg1"/>
                </a:solidFill>
              </a:rPr>
              <a:t>sunt</a:t>
            </a:r>
            <a:r>
              <a:rPr lang="it-IT" i="1" dirty="0">
                <a:solidFill>
                  <a:schemeClr val="bg1"/>
                </a:solidFill>
              </a:rPr>
              <a:t> </a:t>
            </a:r>
            <a:r>
              <a:rPr lang="it-IT" i="1" dirty="0" err="1">
                <a:solidFill>
                  <a:schemeClr val="bg1"/>
                </a:solidFill>
              </a:rPr>
              <a:t>habitura</a:t>
            </a:r>
            <a:r>
              <a:rPr lang="it-IT" i="1" dirty="0">
                <a:solidFill>
                  <a:schemeClr val="bg1"/>
                </a:solidFill>
              </a:rPr>
              <a:t> </a:t>
            </a:r>
            <a:r>
              <a:rPr lang="it-IT" i="1" dirty="0" err="1">
                <a:solidFill>
                  <a:schemeClr val="bg1"/>
                </a:solidFill>
              </a:rPr>
              <a:t>novos</a:t>
            </a:r>
            <a:r>
              <a:rPr lang="it-IT" i="1" dirty="0">
                <a:solidFill>
                  <a:schemeClr val="bg1"/>
                </a:solidFill>
              </a:rPr>
              <a:t>. / </a:t>
            </a:r>
            <a:r>
              <a:rPr lang="it-IT" i="1" dirty="0" err="1">
                <a:solidFill>
                  <a:schemeClr val="bg1"/>
                </a:solidFill>
              </a:rPr>
              <a:t>spargit</a:t>
            </a:r>
            <a:r>
              <a:rPr lang="it-IT" i="1" dirty="0">
                <a:solidFill>
                  <a:schemeClr val="bg1"/>
                </a:solidFill>
              </a:rPr>
              <a:t> et ipse </a:t>
            </a:r>
            <a:r>
              <a:rPr lang="it-IT" i="1" dirty="0" err="1">
                <a:solidFill>
                  <a:schemeClr val="bg1"/>
                </a:solidFill>
              </a:rPr>
              <a:t>suos</a:t>
            </a:r>
            <a:r>
              <a:rPr lang="it-IT" i="1" dirty="0">
                <a:solidFill>
                  <a:schemeClr val="bg1"/>
                </a:solidFill>
              </a:rPr>
              <a:t> lauro rorante </a:t>
            </a:r>
            <a:r>
              <a:rPr lang="it-IT" i="1" dirty="0" err="1">
                <a:solidFill>
                  <a:schemeClr val="bg1"/>
                </a:solidFill>
              </a:rPr>
              <a:t>capillos</a:t>
            </a:r>
            <a:r>
              <a:rPr lang="it-IT" i="1" dirty="0">
                <a:solidFill>
                  <a:schemeClr val="bg1"/>
                </a:solidFill>
              </a:rPr>
              <a:t>, / et </a:t>
            </a:r>
            <a:r>
              <a:rPr lang="it-IT" i="1" dirty="0" err="1">
                <a:solidFill>
                  <a:schemeClr val="bg1"/>
                </a:solidFill>
              </a:rPr>
              <a:t>peragit</a:t>
            </a:r>
            <a:r>
              <a:rPr lang="it-IT" i="1" dirty="0">
                <a:solidFill>
                  <a:schemeClr val="bg1"/>
                </a:solidFill>
              </a:rPr>
              <a:t> solita </a:t>
            </a:r>
            <a:r>
              <a:rPr lang="it-IT" i="1" dirty="0" err="1">
                <a:solidFill>
                  <a:schemeClr val="bg1"/>
                </a:solidFill>
              </a:rPr>
              <a:t>fallere</a:t>
            </a:r>
            <a:r>
              <a:rPr lang="it-IT" i="1" dirty="0">
                <a:solidFill>
                  <a:schemeClr val="bg1"/>
                </a:solidFill>
              </a:rPr>
              <a:t> voce </a:t>
            </a:r>
            <a:r>
              <a:rPr lang="it-IT" i="1" dirty="0" err="1">
                <a:solidFill>
                  <a:schemeClr val="bg1"/>
                </a:solidFill>
              </a:rPr>
              <a:t>preces</a:t>
            </a:r>
            <a:r>
              <a:rPr lang="it-IT" i="1" dirty="0">
                <a:solidFill>
                  <a:schemeClr val="bg1"/>
                </a:solidFill>
              </a:rPr>
              <a:t>:</a:t>
            </a:r>
            <a:r>
              <a:rPr lang="it-IT" i="1" dirty="0"/>
              <a:t> </a:t>
            </a:r>
          </a:p>
        </p:txBody>
      </p:sp>
      <p:sp>
        <p:nvSpPr>
          <p:cNvPr id="6" name="Segnaposto contenuto 5">
            <a:extLst>
              <a:ext uri="{FF2B5EF4-FFF2-40B4-BE49-F238E27FC236}">
                <a16:creationId xmlns:a16="http://schemas.microsoft.com/office/drawing/2014/main" xmlns="" id="{FB331A4C-CBC4-3344-94DD-4E571B1796DF}"/>
              </a:ext>
            </a:extLst>
          </p:cNvPr>
          <p:cNvSpPr>
            <a:spLocks noGrp="1"/>
          </p:cNvSpPr>
          <p:nvPr>
            <p:ph sz="half" idx="2"/>
          </p:nvPr>
        </p:nvSpPr>
        <p:spPr/>
        <p:txBody>
          <a:bodyPr anchor="ctr">
            <a:normAutofit fontScale="85000" lnSpcReduction="20000"/>
          </a:bodyPr>
          <a:lstStyle/>
          <a:p>
            <a:pPr algn="just"/>
            <a:r>
              <a:rPr lang="it-IT" dirty="0">
                <a:solidFill>
                  <a:schemeClr val="bg1"/>
                </a:solidFill>
              </a:rPr>
              <a:t>Nei pressi di Porta Capena c'è una fonte dedicata a Mercurio: se si deve credere a chi l'ha sperimentata, essa ha delle virtù divine. Vi si reca il mercante, vestito con la tunica corta e ritualmente purificato, attinge l'acqua con un recipiente affumicato e la porta via. Bagna con essa un </a:t>
            </a:r>
            <a:r>
              <a:rPr lang="it-IT" dirty="0" smtClean="0">
                <a:solidFill>
                  <a:schemeClr val="bg1"/>
                </a:solidFill>
              </a:rPr>
              <a:t>ramo </a:t>
            </a:r>
            <a:r>
              <a:rPr lang="it-IT" dirty="0">
                <a:solidFill>
                  <a:schemeClr val="bg1"/>
                </a:solidFill>
              </a:rPr>
              <a:t>di alloro e con </a:t>
            </a:r>
            <a:r>
              <a:rPr lang="it-IT" dirty="0" smtClean="0">
                <a:solidFill>
                  <a:schemeClr val="bg1"/>
                </a:solidFill>
              </a:rPr>
              <a:t>l'alloro </a:t>
            </a:r>
            <a:r>
              <a:rPr lang="it-IT" dirty="0">
                <a:solidFill>
                  <a:schemeClr val="bg1"/>
                </a:solidFill>
              </a:rPr>
              <a:t>bagnato asperge le merci destinate a passare nelle mani dei nuovi proprietari. Con lo stesso ramo d'alloro gocciolante si asperge anche i capelli e con la stessa voce con cui è abituato a ingannare i clienti pronuncia questa preghiera: </a:t>
            </a:r>
          </a:p>
        </p:txBody>
      </p:sp>
    </p:spTree>
    <p:extLst>
      <p:ext uri="{BB962C8B-B14F-4D97-AF65-F5344CB8AC3E}">
        <p14:creationId xmlns:p14="http://schemas.microsoft.com/office/powerpoint/2010/main" val="545334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4E725A0-9F98-314B-9051-1C1827AAA328}"/>
              </a:ext>
            </a:extLst>
          </p:cNvPr>
          <p:cNvSpPr>
            <a:spLocks noGrp="1"/>
          </p:cNvSpPr>
          <p:nvPr>
            <p:ph type="title"/>
          </p:nvPr>
        </p:nvSpPr>
        <p:spPr/>
        <p:txBody>
          <a:bodyPr>
            <a:noAutofit/>
          </a:bodyPr>
          <a:lstStyle/>
          <a:p>
            <a:pPr algn="ctr"/>
            <a:r>
              <a:rPr lang="it-IT" sz="4000" dirty="0">
                <a:solidFill>
                  <a:schemeClr val="bg1"/>
                </a:solidFill>
              </a:rPr>
              <a:t>Un rito di purificazione dallo spergiuro, celebrato dai mercanti: Ovidio, </a:t>
            </a:r>
            <a:r>
              <a:rPr lang="it-IT" sz="4000" i="1" dirty="0">
                <a:solidFill>
                  <a:schemeClr val="bg1"/>
                </a:solidFill>
              </a:rPr>
              <a:t>Fasti</a:t>
            </a:r>
            <a:r>
              <a:rPr lang="it-IT" sz="4000" dirty="0">
                <a:solidFill>
                  <a:schemeClr val="bg1"/>
                </a:solidFill>
              </a:rPr>
              <a:t>, V, 673-692</a:t>
            </a:r>
            <a:endParaRPr lang="it-IT" sz="4000" dirty="0"/>
          </a:p>
        </p:txBody>
      </p:sp>
      <p:sp>
        <p:nvSpPr>
          <p:cNvPr id="3" name="Segnaposto contenuto 2">
            <a:extLst>
              <a:ext uri="{FF2B5EF4-FFF2-40B4-BE49-F238E27FC236}">
                <a16:creationId xmlns:a16="http://schemas.microsoft.com/office/drawing/2014/main" xmlns="" id="{38D9AE1A-E3C6-1D4D-BB4E-3D49E9B31860}"/>
              </a:ext>
            </a:extLst>
          </p:cNvPr>
          <p:cNvSpPr>
            <a:spLocks noGrp="1"/>
          </p:cNvSpPr>
          <p:nvPr>
            <p:ph sz="half" idx="1"/>
          </p:nvPr>
        </p:nvSpPr>
        <p:spPr/>
        <p:txBody>
          <a:bodyPr anchor="ctr">
            <a:normAutofit fontScale="92500" lnSpcReduction="20000"/>
          </a:bodyPr>
          <a:lstStyle/>
          <a:p>
            <a:pPr algn="just"/>
            <a:r>
              <a:rPr lang="it-IT" i="1" dirty="0">
                <a:solidFill>
                  <a:schemeClr val="bg1"/>
                </a:solidFill>
              </a:rPr>
              <a:t>'</a:t>
            </a:r>
            <a:r>
              <a:rPr lang="it-IT" i="1" dirty="0" err="1">
                <a:solidFill>
                  <a:schemeClr val="bg1"/>
                </a:solidFill>
              </a:rPr>
              <a:t>ablue</a:t>
            </a:r>
            <a:r>
              <a:rPr lang="it-IT" i="1" dirty="0">
                <a:solidFill>
                  <a:schemeClr val="bg1"/>
                </a:solidFill>
              </a:rPr>
              <a:t> </a:t>
            </a:r>
            <a:r>
              <a:rPr lang="it-IT" i="1" dirty="0" err="1">
                <a:solidFill>
                  <a:schemeClr val="bg1"/>
                </a:solidFill>
              </a:rPr>
              <a:t>praeteriti</a:t>
            </a:r>
            <a:r>
              <a:rPr lang="it-IT" i="1" dirty="0">
                <a:solidFill>
                  <a:schemeClr val="bg1"/>
                </a:solidFill>
              </a:rPr>
              <a:t> </a:t>
            </a:r>
            <a:r>
              <a:rPr lang="it-IT" i="1" dirty="0" err="1">
                <a:solidFill>
                  <a:schemeClr val="bg1"/>
                </a:solidFill>
              </a:rPr>
              <a:t>periuria</a:t>
            </a:r>
            <a:r>
              <a:rPr lang="it-IT" i="1" dirty="0">
                <a:solidFill>
                  <a:schemeClr val="bg1"/>
                </a:solidFill>
              </a:rPr>
              <a:t> </a:t>
            </a:r>
            <a:r>
              <a:rPr lang="it-IT" i="1" dirty="0" err="1">
                <a:solidFill>
                  <a:schemeClr val="bg1"/>
                </a:solidFill>
              </a:rPr>
              <a:t>temporis</a:t>
            </a:r>
            <a:r>
              <a:rPr lang="it-IT" i="1" dirty="0">
                <a:solidFill>
                  <a:schemeClr val="bg1"/>
                </a:solidFill>
              </a:rPr>
              <a:t>', </a:t>
            </a:r>
            <a:r>
              <a:rPr lang="it-IT" i="1" dirty="0" err="1">
                <a:solidFill>
                  <a:schemeClr val="bg1"/>
                </a:solidFill>
              </a:rPr>
              <a:t>inquit</a:t>
            </a:r>
            <a:r>
              <a:rPr lang="it-IT" i="1" dirty="0">
                <a:solidFill>
                  <a:schemeClr val="bg1"/>
                </a:solidFill>
              </a:rPr>
              <a:t> / '</a:t>
            </a:r>
            <a:r>
              <a:rPr lang="it-IT" i="1" dirty="0" err="1">
                <a:solidFill>
                  <a:schemeClr val="bg1"/>
                </a:solidFill>
              </a:rPr>
              <a:t>ablue</a:t>
            </a:r>
            <a:r>
              <a:rPr lang="it-IT" i="1" dirty="0">
                <a:solidFill>
                  <a:schemeClr val="bg1"/>
                </a:solidFill>
              </a:rPr>
              <a:t> </a:t>
            </a:r>
            <a:r>
              <a:rPr lang="it-IT" i="1" dirty="0" err="1">
                <a:solidFill>
                  <a:schemeClr val="bg1"/>
                </a:solidFill>
              </a:rPr>
              <a:t>praeteritae</a:t>
            </a:r>
            <a:r>
              <a:rPr lang="it-IT" i="1" dirty="0">
                <a:solidFill>
                  <a:schemeClr val="bg1"/>
                </a:solidFill>
              </a:rPr>
              <a:t> perfida </a:t>
            </a:r>
            <a:r>
              <a:rPr lang="it-IT" i="1" dirty="0" err="1">
                <a:solidFill>
                  <a:schemeClr val="bg1"/>
                </a:solidFill>
              </a:rPr>
              <a:t>verba</a:t>
            </a:r>
            <a:r>
              <a:rPr lang="it-IT" i="1" dirty="0">
                <a:solidFill>
                  <a:schemeClr val="bg1"/>
                </a:solidFill>
              </a:rPr>
              <a:t> die. / </a:t>
            </a:r>
            <a:r>
              <a:rPr lang="it-IT" i="1" dirty="0" err="1">
                <a:solidFill>
                  <a:schemeClr val="bg1"/>
                </a:solidFill>
              </a:rPr>
              <a:t>sive</a:t>
            </a:r>
            <a:r>
              <a:rPr lang="it-IT" i="1" dirty="0">
                <a:solidFill>
                  <a:schemeClr val="bg1"/>
                </a:solidFill>
              </a:rPr>
              <a:t> ego te feci </a:t>
            </a:r>
            <a:r>
              <a:rPr lang="it-IT" i="1" dirty="0" err="1">
                <a:solidFill>
                  <a:schemeClr val="bg1"/>
                </a:solidFill>
              </a:rPr>
              <a:t>testem</a:t>
            </a:r>
            <a:r>
              <a:rPr lang="it-IT" i="1" dirty="0">
                <a:solidFill>
                  <a:schemeClr val="bg1"/>
                </a:solidFill>
              </a:rPr>
              <a:t>, </a:t>
            </a:r>
            <a:r>
              <a:rPr lang="it-IT" i="1" dirty="0" err="1">
                <a:solidFill>
                  <a:schemeClr val="bg1"/>
                </a:solidFill>
              </a:rPr>
              <a:t>falsove</a:t>
            </a:r>
            <a:r>
              <a:rPr lang="it-IT" i="1" dirty="0">
                <a:solidFill>
                  <a:schemeClr val="bg1"/>
                </a:solidFill>
              </a:rPr>
              <a:t> citavi / non </a:t>
            </a:r>
            <a:r>
              <a:rPr lang="it-IT" i="1" dirty="0" err="1">
                <a:solidFill>
                  <a:schemeClr val="bg1"/>
                </a:solidFill>
              </a:rPr>
              <a:t>audituri</a:t>
            </a:r>
            <a:r>
              <a:rPr lang="it-IT" i="1" dirty="0">
                <a:solidFill>
                  <a:schemeClr val="bg1"/>
                </a:solidFill>
              </a:rPr>
              <a:t> </a:t>
            </a:r>
            <a:r>
              <a:rPr lang="it-IT" i="1" dirty="0" err="1">
                <a:solidFill>
                  <a:schemeClr val="bg1"/>
                </a:solidFill>
              </a:rPr>
              <a:t>numina</a:t>
            </a:r>
            <a:r>
              <a:rPr lang="it-IT" i="1" dirty="0">
                <a:solidFill>
                  <a:schemeClr val="bg1"/>
                </a:solidFill>
              </a:rPr>
              <a:t> vana </a:t>
            </a:r>
            <a:r>
              <a:rPr lang="it-IT" i="1" dirty="0" err="1">
                <a:solidFill>
                  <a:schemeClr val="bg1"/>
                </a:solidFill>
              </a:rPr>
              <a:t>Iovis</a:t>
            </a:r>
            <a:r>
              <a:rPr lang="it-IT" i="1" dirty="0">
                <a:solidFill>
                  <a:schemeClr val="bg1"/>
                </a:solidFill>
              </a:rPr>
              <a:t>, / </a:t>
            </a:r>
            <a:r>
              <a:rPr lang="it-IT" i="1" dirty="0" err="1">
                <a:solidFill>
                  <a:schemeClr val="bg1"/>
                </a:solidFill>
              </a:rPr>
              <a:t>sive</a:t>
            </a:r>
            <a:r>
              <a:rPr lang="it-IT" i="1" dirty="0">
                <a:solidFill>
                  <a:schemeClr val="bg1"/>
                </a:solidFill>
              </a:rPr>
              <a:t> </a:t>
            </a:r>
            <a:r>
              <a:rPr lang="it-IT" i="1" dirty="0" err="1">
                <a:solidFill>
                  <a:schemeClr val="bg1"/>
                </a:solidFill>
              </a:rPr>
              <a:t>deum</a:t>
            </a:r>
            <a:r>
              <a:rPr lang="it-IT" i="1" dirty="0">
                <a:solidFill>
                  <a:schemeClr val="bg1"/>
                </a:solidFill>
              </a:rPr>
              <a:t> </a:t>
            </a:r>
            <a:r>
              <a:rPr lang="it-IT" i="1" dirty="0" err="1">
                <a:solidFill>
                  <a:schemeClr val="bg1"/>
                </a:solidFill>
              </a:rPr>
              <a:t>prudens</a:t>
            </a:r>
            <a:r>
              <a:rPr lang="it-IT" i="1" dirty="0">
                <a:solidFill>
                  <a:schemeClr val="bg1"/>
                </a:solidFill>
              </a:rPr>
              <a:t> </a:t>
            </a:r>
            <a:r>
              <a:rPr lang="it-IT" i="1" dirty="0" err="1">
                <a:solidFill>
                  <a:schemeClr val="bg1"/>
                </a:solidFill>
              </a:rPr>
              <a:t>alium</a:t>
            </a:r>
            <a:r>
              <a:rPr lang="it-IT" i="1" dirty="0">
                <a:solidFill>
                  <a:schemeClr val="bg1"/>
                </a:solidFill>
              </a:rPr>
              <a:t> </a:t>
            </a:r>
            <a:r>
              <a:rPr lang="it-IT" i="1" dirty="0" err="1">
                <a:solidFill>
                  <a:schemeClr val="bg1"/>
                </a:solidFill>
              </a:rPr>
              <a:t>divamve</a:t>
            </a:r>
            <a:r>
              <a:rPr lang="it-IT" i="1" dirty="0">
                <a:solidFill>
                  <a:schemeClr val="bg1"/>
                </a:solidFill>
              </a:rPr>
              <a:t> </a:t>
            </a:r>
            <a:r>
              <a:rPr lang="it-IT" i="1" dirty="0" err="1">
                <a:solidFill>
                  <a:schemeClr val="bg1"/>
                </a:solidFill>
              </a:rPr>
              <a:t>fefelli</a:t>
            </a:r>
            <a:r>
              <a:rPr lang="it-IT" i="1" dirty="0">
                <a:solidFill>
                  <a:schemeClr val="bg1"/>
                </a:solidFill>
              </a:rPr>
              <a:t>, / </a:t>
            </a:r>
            <a:r>
              <a:rPr lang="it-IT" i="1" dirty="0" err="1">
                <a:solidFill>
                  <a:schemeClr val="bg1"/>
                </a:solidFill>
              </a:rPr>
              <a:t>abstulerint</a:t>
            </a:r>
            <a:r>
              <a:rPr lang="it-IT" i="1" dirty="0">
                <a:solidFill>
                  <a:schemeClr val="bg1"/>
                </a:solidFill>
              </a:rPr>
              <a:t> </a:t>
            </a:r>
            <a:r>
              <a:rPr lang="it-IT" i="1" dirty="0" err="1">
                <a:solidFill>
                  <a:schemeClr val="bg1"/>
                </a:solidFill>
              </a:rPr>
              <a:t>celeres</a:t>
            </a:r>
            <a:r>
              <a:rPr lang="it-IT" i="1" dirty="0">
                <a:solidFill>
                  <a:schemeClr val="bg1"/>
                </a:solidFill>
              </a:rPr>
              <a:t> improba </a:t>
            </a:r>
            <a:r>
              <a:rPr lang="it-IT" i="1" dirty="0" err="1">
                <a:solidFill>
                  <a:schemeClr val="bg1"/>
                </a:solidFill>
              </a:rPr>
              <a:t>dicta</a:t>
            </a:r>
            <a:r>
              <a:rPr lang="it-IT" i="1" dirty="0">
                <a:solidFill>
                  <a:schemeClr val="bg1"/>
                </a:solidFill>
              </a:rPr>
              <a:t> Noti: / et </a:t>
            </a:r>
            <a:r>
              <a:rPr lang="it-IT" i="1" dirty="0" err="1">
                <a:solidFill>
                  <a:schemeClr val="bg1"/>
                </a:solidFill>
              </a:rPr>
              <a:t>pateant</a:t>
            </a:r>
            <a:r>
              <a:rPr lang="it-IT" i="1" dirty="0">
                <a:solidFill>
                  <a:schemeClr val="bg1"/>
                </a:solidFill>
              </a:rPr>
              <a:t> veniente die </a:t>
            </a:r>
            <a:r>
              <a:rPr lang="it-IT" i="1" dirty="0" err="1">
                <a:solidFill>
                  <a:schemeClr val="bg1"/>
                </a:solidFill>
              </a:rPr>
              <a:t>periuria</a:t>
            </a:r>
            <a:r>
              <a:rPr lang="it-IT" i="1" dirty="0">
                <a:solidFill>
                  <a:schemeClr val="bg1"/>
                </a:solidFill>
              </a:rPr>
              <a:t> </a:t>
            </a:r>
            <a:r>
              <a:rPr lang="it-IT" i="1" dirty="0" err="1">
                <a:solidFill>
                  <a:schemeClr val="bg1"/>
                </a:solidFill>
              </a:rPr>
              <a:t>nobis</a:t>
            </a:r>
            <a:r>
              <a:rPr lang="it-IT" i="1" dirty="0">
                <a:solidFill>
                  <a:schemeClr val="bg1"/>
                </a:solidFill>
              </a:rPr>
              <a:t>, / </a:t>
            </a:r>
            <a:r>
              <a:rPr lang="it-IT" i="1" dirty="0" err="1">
                <a:solidFill>
                  <a:schemeClr val="bg1"/>
                </a:solidFill>
              </a:rPr>
              <a:t>nec</a:t>
            </a:r>
            <a:r>
              <a:rPr lang="it-IT" i="1" dirty="0">
                <a:solidFill>
                  <a:schemeClr val="bg1"/>
                </a:solidFill>
              </a:rPr>
              <a:t> </a:t>
            </a:r>
            <a:r>
              <a:rPr lang="it-IT" i="1" dirty="0" err="1">
                <a:solidFill>
                  <a:schemeClr val="bg1"/>
                </a:solidFill>
              </a:rPr>
              <a:t>curent</a:t>
            </a:r>
            <a:r>
              <a:rPr lang="it-IT" i="1" dirty="0">
                <a:solidFill>
                  <a:schemeClr val="bg1"/>
                </a:solidFill>
              </a:rPr>
              <a:t> superi </a:t>
            </a:r>
            <a:r>
              <a:rPr lang="it-IT" i="1" dirty="0" err="1">
                <a:solidFill>
                  <a:schemeClr val="bg1"/>
                </a:solidFill>
              </a:rPr>
              <a:t>siqua</a:t>
            </a:r>
            <a:r>
              <a:rPr lang="it-IT" i="1" dirty="0">
                <a:solidFill>
                  <a:schemeClr val="bg1"/>
                </a:solidFill>
              </a:rPr>
              <a:t> </a:t>
            </a:r>
            <a:r>
              <a:rPr lang="it-IT" i="1" dirty="0" err="1">
                <a:solidFill>
                  <a:schemeClr val="bg1"/>
                </a:solidFill>
              </a:rPr>
              <a:t>locutus</a:t>
            </a:r>
            <a:r>
              <a:rPr lang="it-IT" i="1" dirty="0">
                <a:solidFill>
                  <a:schemeClr val="bg1"/>
                </a:solidFill>
              </a:rPr>
              <a:t> ero. / da modo lucra </a:t>
            </a:r>
            <a:r>
              <a:rPr lang="it-IT" i="1" dirty="0" err="1">
                <a:solidFill>
                  <a:schemeClr val="bg1"/>
                </a:solidFill>
              </a:rPr>
              <a:t>mihi</a:t>
            </a:r>
            <a:r>
              <a:rPr lang="it-IT" i="1" dirty="0">
                <a:solidFill>
                  <a:schemeClr val="bg1"/>
                </a:solidFill>
              </a:rPr>
              <a:t>, da facto </a:t>
            </a:r>
            <a:r>
              <a:rPr lang="it-IT" i="1" dirty="0" err="1">
                <a:solidFill>
                  <a:schemeClr val="bg1"/>
                </a:solidFill>
              </a:rPr>
              <a:t>gaudia</a:t>
            </a:r>
            <a:r>
              <a:rPr lang="it-IT" i="1" dirty="0">
                <a:solidFill>
                  <a:schemeClr val="bg1"/>
                </a:solidFill>
              </a:rPr>
              <a:t> lucro, / et </a:t>
            </a:r>
            <a:r>
              <a:rPr lang="it-IT" i="1" dirty="0" err="1">
                <a:solidFill>
                  <a:schemeClr val="bg1"/>
                </a:solidFill>
              </a:rPr>
              <a:t>fac</a:t>
            </a:r>
            <a:r>
              <a:rPr lang="it-IT" i="1" dirty="0">
                <a:solidFill>
                  <a:schemeClr val="bg1"/>
                </a:solidFill>
              </a:rPr>
              <a:t> ut </a:t>
            </a:r>
            <a:r>
              <a:rPr lang="it-IT" i="1" dirty="0" err="1">
                <a:solidFill>
                  <a:schemeClr val="bg1"/>
                </a:solidFill>
              </a:rPr>
              <a:t>emptori</a:t>
            </a:r>
            <a:r>
              <a:rPr lang="it-IT" i="1" dirty="0">
                <a:solidFill>
                  <a:schemeClr val="bg1"/>
                </a:solidFill>
              </a:rPr>
              <a:t> </a:t>
            </a:r>
            <a:r>
              <a:rPr lang="it-IT" i="1" dirty="0" err="1">
                <a:solidFill>
                  <a:schemeClr val="bg1"/>
                </a:solidFill>
              </a:rPr>
              <a:t>verba</a:t>
            </a:r>
            <a:r>
              <a:rPr lang="it-IT" i="1" dirty="0">
                <a:solidFill>
                  <a:schemeClr val="bg1"/>
                </a:solidFill>
              </a:rPr>
              <a:t> </a:t>
            </a:r>
            <a:r>
              <a:rPr lang="it-IT" i="1" dirty="0" err="1">
                <a:solidFill>
                  <a:schemeClr val="bg1"/>
                </a:solidFill>
              </a:rPr>
              <a:t>dedisse</a:t>
            </a:r>
            <a:r>
              <a:rPr lang="it-IT" i="1" dirty="0">
                <a:solidFill>
                  <a:schemeClr val="bg1"/>
                </a:solidFill>
              </a:rPr>
              <a:t> </a:t>
            </a:r>
            <a:r>
              <a:rPr lang="it-IT" i="1" dirty="0" err="1">
                <a:solidFill>
                  <a:schemeClr val="bg1"/>
                </a:solidFill>
              </a:rPr>
              <a:t>iuvet</a:t>
            </a:r>
            <a:r>
              <a:rPr lang="it-IT" i="1" dirty="0">
                <a:solidFill>
                  <a:schemeClr val="bg1"/>
                </a:solidFill>
              </a:rPr>
              <a:t>.' / </a:t>
            </a:r>
            <a:r>
              <a:rPr lang="it-IT" i="1" dirty="0" err="1">
                <a:solidFill>
                  <a:schemeClr val="bg1"/>
                </a:solidFill>
              </a:rPr>
              <a:t>talia</a:t>
            </a:r>
            <a:r>
              <a:rPr lang="it-IT" i="1" dirty="0">
                <a:solidFill>
                  <a:schemeClr val="bg1"/>
                </a:solidFill>
              </a:rPr>
              <a:t> </a:t>
            </a:r>
            <a:r>
              <a:rPr lang="it-IT" i="1" dirty="0" err="1">
                <a:solidFill>
                  <a:schemeClr val="bg1"/>
                </a:solidFill>
              </a:rPr>
              <a:t>Mercurius</a:t>
            </a:r>
            <a:r>
              <a:rPr lang="it-IT" i="1" dirty="0">
                <a:solidFill>
                  <a:schemeClr val="bg1"/>
                </a:solidFill>
              </a:rPr>
              <a:t> </a:t>
            </a:r>
            <a:r>
              <a:rPr lang="it-IT" i="1" dirty="0" err="1">
                <a:solidFill>
                  <a:schemeClr val="bg1"/>
                </a:solidFill>
              </a:rPr>
              <a:t>poscenti</a:t>
            </a:r>
            <a:r>
              <a:rPr lang="it-IT" i="1" dirty="0">
                <a:solidFill>
                  <a:schemeClr val="bg1"/>
                </a:solidFill>
              </a:rPr>
              <a:t> </a:t>
            </a:r>
            <a:r>
              <a:rPr lang="it-IT" i="1" dirty="0" err="1">
                <a:solidFill>
                  <a:schemeClr val="bg1"/>
                </a:solidFill>
              </a:rPr>
              <a:t>ridet</a:t>
            </a:r>
            <a:r>
              <a:rPr lang="it-IT" i="1" dirty="0">
                <a:solidFill>
                  <a:schemeClr val="bg1"/>
                </a:solidFill>
              </a:rPr>
              <a:t> ab alto, / se </a:t>
            </a:r>
            <a:r>
              <a:rPr lang="it-IT" i="1" dirty="0" err="1">
                <a:solidFill>
                  <a:schemeClr val="bg1"/>
                </a:solidFill>
              </a:rPr>
              <a:t>memor</a:t>
            </a:r>
            <a:r>
              <a:rPr lang="it-IT" i="1" dirty="0">
                <a:solidFill>
                  <a:schemeClr val="bg1"/>
                </a:solidFill>
              </a:rPr>
              <a:t> </a:t>
            </a:r>
            <a:r>
              <a:rPr lang="it-IT" i="1" dirty="0" err="1">
                <a:solidFill>
                  <a:schemeClr val="bg1"/>
                </a:solidFill>
              </a:rPr>
              <a:t>Ortygias</a:t>
            </a:r>
            <a:r>
              <a:rPr lang="it-IT" i="1" dirty="0">
                <a:solidFill>
                  <a:schemeClr val="bg1"/>
                </a:solidFill>
              </a:rPr>
              <a:t> </a:t>
            </a:r>
            <a:r>
              <a:rPr lang="it-IT" i="1" dirty="0" err="1">
                <a:solidFill>
                  <a:schemeClr val="bg1"/>
                </a:solidFill>
              </a:rPr>
              <a:t>subripuisse</a:t>
            </a:r>
            <a:r>
              <a:rPr lang="it-IT" i="1" dirty="0">
                <a:solidFill>
                  <a:schemeClr val="bg1"/>
                </a:solidFill>
              </a:rPr>
              <a:t> </a:t>
            </a:r>
            <a:r>
              <a:rPr lang="it-IT" i="1" dirty="0" err="1">
                <a:solidFill>
                  <a:schemeClr val="bg1"/>
                </a:solidFill>
              </a:rPr>
              <a:t>boves</a:t>
            </a:r>
            <a:r>
              <a:rPr lang="it-IT" i="1" dirty="0">
                <a:solidFill>
                  <a:schemeClr val="bg1"/>
                </a:solidFill>
              </a:rPr>
              <a:t>.</a:t>
            </a:r>
          </a:p>
        </p:txBody>
      </p:sp>
      <p:sp>
        <p:nvSpPr>
          <p:cNvPr id="4" name="Segnaposto contenuto 3">
            <a:extLst>
              <a:ext uri="{FF2B5EF4-FFF2-40B4-BE49-F238E27FC236}">
                <a16:creationId xmlns:a16="http://schemas.microsoft.com/office/drawing/2014/main" xmlns="" id="{BCC39D99-783D-1742-B79A-CD82ACD1A311}"/>
              </a:ext>
            </a:extLst>
          </p:cNvPr>
          <p:cNvSpPr>
            <a:spLocks noGrp="1"/>
          </p:cNvSpPr>
          <p:nvPr>
            <p:ph sz="half" idx="2"/>
          </p:nvPr>
        </p:nvSpPr>
        <p:spPr/>
        <p:txBody>
          <a:bodyPr>
            <a:normAutofit fontScale="77500" lnSpcReduction="20000"/>
          </a:bodyPr>
          <a:lstStyle/>
          <a:p>
            <a:pPr algn="just"/>
            <a:r>
              <a:rPr lang="it-IT" dirty="0">
                <a:solidFill>
                  <a:schemeClr val="bg1"/>
                </a:solidFill>
              </a:rPr>
              <a:t>«Assolvimi per le parole menzognere che ho pronunciato anche ieri! Sia che abbia citato te a testimone, o abbia fallacemente invocato la divinità del grande Giove, nella speranza di non esser sentito, o abbia ingannato di proposito qualche altro dio o dea: possa il vento di Noto disperdere velocemente le mie sfrontate parole! E possa domani io dire altre menzogne, e che gli </a:t>
            </a:r>
            <a:r>
              <a:rPr lang="it-IT" dirty="0" err="1">
                <a:solidFill>
                  <a:schemeClr val="bg1"/>
                </a:solidFill>
              </a:rPr>
              <a:t>dèi</a:t>
            </a:r>
            <a:r>
              <a:rPr lang="it-IT" dirty="0">
                <a:solidFill>
                  <a:schemeClr val="bg1"/>
                </a:solidFill>
              </a:rPr>
              <a:t> non si curino se avrò nominato qualcuno di loro. Assicurami solo il guadagno e la possibilità di godere di ciò che guadagno, e fa in modo che possa trarre profitto ingannando il cliente». Mercurio, nell'alto del cielo, ride ascoltando questa preghiera, e si ricorda di quanto lui stesso rubò le vacche di </a:t>
            </a:r>
            <a:r>
              <a:rPr lang="it-IT" dirty="0" err="1">
                <a:solidFill>
                  <a:schemeClr val="bg1"/>
                </a:solidFill>
              </a:rPr>
              <a:t>Ortigia</a:t>
            </a:r>
            <a:r>
              <a:rPr lang="it-IT" dirty="0">
                <a:solidFill>
                  <a:schemeClr val="bg1"/>
                </a:solidFill>
              </a:rPr>
              <a:t>. </a:t>
            </a:r>
          </a:p>
        </p:txBody>
      </p:sp>
    </p:spTree>
    <p:extLst>
      <p:ext uri="{BB962C8B-B14F-4D97-AF65-F5344CB8AC3E}">
        <p14:creationId xmlns:p14="http://schemas.microsoft.com/office/powerpoint/2010/main" val="512783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97A4D3E-ACA0-284D-9D6C-AA2C86C9D2EA}"/>
              </a:ext>
            </a:extLst>
          </p:cNvPr>
          <p:cNvSpPr>
            <a:spLocks noGrp="1"/>
          </p:cNvSpPr>
          <p:nvPr>
            <p:ph type="title"/>
          </p:nvPr>
        </p:nvSpPr>
        <p:spPr/>
        <p:txBody>
          <a:bodyPr/>
          <a:lstStyle/>
          <a:p>
            <a:pPr algn="ctr"/>
            <a:r>
              <a:rPr lang="it-IT" dirty="0">
                <a:solidFill>
                  <a:schemeClr val="bg1"/>
                </a:solidFill>
              </a:rPr>
              <a:t>Gli interlocutori divini della gente di mestiere</a:t>
            </a:r>
          </a:p>
        </p:txBody>
      </p:sp>
      <p:sp>
        <p:nvSpPr>
          <p:cNvPr id="5" name="Segnaposto contenuto 4">
            <a:extLst>
              <a:ext uri="{FF2B5EF4-FFF2-40B4-BE49-F238E27FC236}">
                <a16:creationId xmlns:a16="http://schemas.microsoft.com/office/drawing/2014/main" xmlns="" id="{52165E59-7F49-8E44-A59F-0D204E9AFB0E}"/>
              </a:ext>
            </a:extLst>
          </p:cNvPr>
          <p:cNvSpPr>
            <a:spLocks noGrp="1"/>
          </p:cNvSpPr>
          <p:nvPr>
            <p:ph idx="1"/>
          </p:nvPr>
        </p:nvSpPr>
        <p:spPr/>
        <p:txBody>
          <a:bodyPr>
            <a:normAutofit fontScale="85000" lnSpcReduction="20000"/>
          </a:bodyPr>
          <a:lstStyle/>
          <a:p>
            <a:pPr algn="just"/>
            <a:r>
              <a:rPr lang="it-IT" dirty="0">
                <a:solidFill>
                  <a:schemeClr val="bg1"/>
                </a:solidFill>
              </a:rPr>
              <a:t>Un tratto caratterizzante: la pluralità di figure divine cui la gente di mestiere si rivolgeva, sfruttando la grande flessibilità di un sistema politeistico.</a:t>
            </a:r>
          </a:p>
          <a:p>
            <a:pPr algn="just"/>
            <a:r>
              <a:rPr lang="it-IT" dirty="0">
                <a:solidFill>
                  <a:schemeClr val="bg1"/>
                </a:solidFill>
              </a:rPr>
              <a:t>Anche nel discorso mitico la situazione è più complessa di quella delineata da </a:t>
            </a:r>
            <a:r>
              <a:rPr lang="it-IT" dirty="0" err="1">
                <a:solidFill>
                  <a:schemeClr val="bg1"/>
                </a:solidFill>
              </a:rPr>
              <a:t>Finley</a:t>
            </a:r>
            <a:r>
              <a:rPr lang="it-IT" dirty="0">
                <a:solidFill>
                  <a:schemeClr val="bg1"/>
                </a:solidFill>
              </a:rPr>
              <a:t>: oltre a </a:t>
            </a:r>
            <a:r>
              <a:rPr lang="it-IT" dirty="0" err="1">
                <a:solidFill>
                  <a:schemeClr val="bg1"/>
                </a:solidFill>
              </a:rPr>
              <a:t>Efesto</a:t>
            </a:r>
            <a:r>
              <a:rPr lang="it-IT" dirty="0">
                <a:solidFill>
                  <a:schemeClr val="bg1"/>
                </a:solidFill>
              </a:rPr>
              <a:t>, il mito conosce diverse figure divine o semidivine assoggettate al lavoro.</a:t>
            </a:r>
          </a:p>
          <a:p>
            <a:pPr lvl="1" algn="just"/>
            <a:r>
              <a:rPr lang="it-IT" dirty="0">
                <a:solidFill>
                  <a:schemeClr val="bg1"/>
                </a:solidFill>
              </a:rPr>
              <a:t>Oltre al noto caso di Eracle, quello di Apollo e Poseidone, cui Zeus ordina di restare al servizio del re di Troia </a:t>
            </a:r>
            <a:r>
              <a:rPr lang="it-IT" dirty="0" err="1">
                <a:solidFill>
                  <a:schemeClr val="bg1"/>
                </a:solidFill>
              </a:rPr>
              <a:t>Laomedonte</a:t>
            </a:r>
            <a:r>
              <a:rPr lang="it-IT" dirty="0">
                <a:solidFill>
                  <a:schemeClr val="bg1"/>
                </a:solidFill>
              </a:rPr>
              <a:t> per un anno, in cambio di un </a:t>
            </a:r>
            <a:r>
              <a:rPr lang="it-IT" i="1" dirty="0" err="1">
                <a:solidFill>
                  <a:schemeClr val="bg1"/>
                </a:solidFill>
              </a:rPr>
              <a:t>misthos</a:t>
            </a:r>
            <a:r>
              <a:rPr lang="it-IT" i="1" dirty="0">
                <a:solidFill>
                  <a:schemeClr val="bg1"/>
                </a:solidFill>
              </a:rPr>
              <a:t>, </a:t>
            </a:r>
            <a:r>
              <a:rPr lang="it-IT" dirty="0">
                <a:solidFill>
                  <a:schemeClr val="bg1"/>
                </a:solidFill>
              </a:rPr>
              <a:t>per costruire le mura della città (Omero, </a:t>
            </a:r>
            <a:r>
              <a:rPr lang="it-IT" i="1" dirty="0">
                <a:solidFill>
                  <a:schemeClr val="bg1"/>
                </a:solidFill>
              </a:rPr>
              <a:t>Iliade</a:t>
            </a:r>
            <a:r>
              <a:rPr lang="it-IT" dirty="0">
                <a:solidFill>
                  <a:schemeClr val="bg1"/>
                </a:solidFill>
              </a:rPr>
              <a:t>, VII, 452-453; XXI, 441-480).</a:t>
            </a:r>
          </a:p>
          <a:p>
            <a:pPr lvl="1" algn="just"/>
            <a:r>
              <a:rPr lang="it-IT" dirty="0">
                <a:solidFill>
                  <a:schemeClr val="bg1"/>
                </a:solidFill>
              </a:rPr>
              <a:t>Un'attività lavorativa motivata come punizione e temporanea, che già nella Grecia classica sembra avvertita come retaggio non molto comprensibile di un'età antichissima: discutibile il suo valore come modello nella realtà storica (</a:t>
            </a:r>
            <a:r>
              <a:rPr lang="it-IT" dirty="0" err="1">
                <a:solidFill>
                  <a:schemeClr val="bg1"/>
                </a:solidFill>
              </a:rPr>
              <a:t>Jourdain-Annequin</a:t>
            </a:r>
            <a:r>
              <a:rPr lang="it-IT" dirty="0">
                <a:solidFill>
                  <a:schemeClr val="bg1"/>
                </a:solidFill>
              </a:rPr>
              <a:t> 1999).</a:t>
            </a:r>
          </a:p>
          <a:p>
            <a:pPr algn="just"/>
            <a:r>
              <a:rPr lang="it-IT" dirty="0">
                <a:solidFill>
                  <a:schemeClr val="bg1"/>
                </a:solidFill>
              </a:rPr>
              <a:t>Ma la varietà degli interlocutori divini della gente di mestiere emerge in modo particolare dalle fonti documentarie, in relazione a figure funzionali all'attività lavorativa, ma anche a divinità che, almeno per noi, non sembrano avere un nesso preciso con un'occupazione.</a:t>
            </a:r>
          </a:p>
        </p:txBody>
      </p:sp>
    </p:spTree>
    <p:extLst>
      <p:ext uri="{BB962C8B-B14F-4D97-AF65-F5344CB8AC3E}">
        <p14:creationId xmlns:p14="http://schemas.microsoft.com/office/powerpoint/2010/main" val="3123956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7D6C53A-D3A2-9F49-8AB9-3D35F80F2A1F}"/>
              </a:ext>
            </a:extLst>
          </p:cNvPr>
          <p:cNvSpPr>
            <a:spLocks noGrp="1"/>
          </p:cNvSpPr>
          <p:nvPr>
            <p:ph type="title"/>
          </p:nvPr>
        </p:nvSpPr>
        <p:spPr>
          <a:xfrm>
            <a:off x="4096010" y="264916"/>
            <a:ext cx="7257789" cy="1325563"/>
          </a:xfrm>
        </p:spPr>
        <p:txBody>
          <a:bodyPr>
            <a:noAutofit/>
          </a:bodyPr>
          <a:lstStyle/>
          <a:p>
            <a:pPr algn="ctr"/>
            <a:r>
              <a:rPr lang="it-IT" sz="3600" dirty="0">
                <a:solidFill>
                  <a:schemeClr val="bg1"/>
                </a:solidFill>
              </a:rPr>
              <a:t>Un'entità divina insolita: CIL XIII, 38 = ILS 3579 = AE 2000, 923</a:t>
            </a:r>
          </a:p>
        </p:txBody>
      </p:sp>
      <p:sp>
        <p:nvSpPr>
          <p:cNvPr id="4" name="Segnaposto contenuto 3">
            <a:extLst>
              <a:ext uri="{FF2B5EF4-FFF2-40B4-BE49-F238E27FC236}">
                <a16:creationId xmlns:a16="http://schemas.microsoft.com/office/drawing/2014/main" xmlns="" id="{903FAD9A-904C-BF4B-B60D-09DFD7A33423}"/>
              </a:ext>
            </a:extLst>
          </p:cNvPr>
          <p:cNvSpPr>
            <a:spLocks noGrp="1"/>
          </p:cNvSpPr>
          <p:nvPr>
            <p:ph sz="half" idx="2"/>
          </p:nvPr>
        </p:nvSpPr>
        <p:spPr>
          <a:xfrm>
            <a:off x="4096010" y="1590479"/>
            <a:ext cx="7257790" cy="4586484"/>
          </a:xfrm>
        </p:spPr>
        <p:txBody>
          <a:bodyPr anchor="ctr">
            <a:normAutofit fontScale="62500" lnSpcReduction="20000"/>
          </a:bodyPr>
          <a:lstStyle/>
          <a:p>
            <a:pPr algn="just"/>
            <a:endParaRPr lang="it-IT" i="1" dirty="0">
              <a:solidFill>
                <a:schemeClr val="bg1"/>
              </a:solidFill>
            </a:endParaRPr>
          </a:p>
          <a:p>
            <a:pPr algn="just"/>
            <a:r>
              <a:rPr lang="it-IT" sz="3200" i="1" dirty="0">
                <a:solidFill>
                  <a:schemeClr val="bg1"/>
                </a:solidFill>
              </a:rPr>
              <a:t>Silvano </a:t>
            </a:r>
            <a:r>
              <a:rPr lang="it-IT" sz="3200" i="1" dirty="0" err="1">
                <a:solidFill>
                  <a:schemeClr val="bg1"/>
                </a:solidFill>
              </a:rPr>
              <a:t>deo</a:t>
            </a:r>
            <a:r>
              <a:rPr lang="it-IT" sz="3200" i="1" dirty="0">
                <a:solidFill>
                  <a:schemeClr val="bg1"/>
                </a:solidFill>
              </a:rPr>
              <a:t> et / </a:t>
            </a:r>
            <a:r>
              <a:rPr lang="it-IT" sz="3200" i="1" dirty="0" err="1">
                <a:solidFill>
                  <a:schemeClr val="bg1"/>
                </a:solidFill>
              </a:rPr>
              <a:t>Montibus</a:t>
            </a:r>
            <a:r>
              <a:rPr lang="it-IT" sz="3200" i="1" dirty="0">
                <a:solidFill>
                  <a:schemeClr val="bg1"/>
                </a:solidFill>
              </a:rPr>
              <a:t> </a:t>
            </a:r>
            <a:r>
              <a:rPr lang="it-IT" sz="3200" i="1" dirty="0" err="1">
                <a:solidFill>
                  <a:schemeClr val="bg1"/>
                </a:solidFill>
              </a:rPr>
              <a:t>Numidis</a:t>
            </a:r>
            <a:r>
              <a:rPr lang="it-IT" sz="3200" i="1" dirty="0">
                <a:solidFill>
                  <a:schemeClr val="bg1"/>
                </a:solidFill>
              </a:rPr>
              <a:t>. / </a:t>
            </a:r>
            <a:r>
              <a:rPr lang="it-IT" sz="3200" i="1" dirty="0" err="1">
                <a:solidFill>
                  <a:schemeClr val="bg1"/>
                </a:solidFill>
              </a:rPr>
              <a:t>Q</a:t>
            </a:r>
            <a:r>
              <a:rPr lang="it-IT" sz="3200" i="1" dirty="0">
                <a:solidFill>
                  <a:schemeClr val="bg1"/>
                </a:solidFill>
              </a:rPr>
              <a:t>(</a:t>
            </a:r>
            <a:r>
              <a:rPr lang="it-IT" sz="3200" i="1" dirty="0" err="1">
                <a:solidFill>
                  <a:schemeClr val="bg1"/>
                </a:solidFill>
              </a:rPr>
              <a:t>uintus</a:t>
            </a:r>
            <a:r>
              <a:rPr lang="it-IT" sz="3200" i="1" dirty="0">
                <a:solidFill>
                  <a:schemeClr val="bg1"/>
                </a:solidFill>
              </a:rPr>
              <a:t>) </a:t>
            </a:r>
            <a:r>
              <a:rPr lang="it-IT" sz="3200" i="1" dirty="0" err="1">
                <a:solidFill>
                  <a:schemeClr val="bg1"/>
                </a:solidFill>
              </a:rPr>
              <a:t>Iul</a:t>
            </a:r>
            <a:r>
              <a:rPr lang="it-IT" sz="3200" i="1" dirty="0">
                <a:solidFill>
                  <a:schemeClr val="bg1"/>
                </a:solidFill>
              </a:rPr>
              <a:t>(</a:t>
            </a:r>
            <a:r>
              <a:rPr lang="it-IT" sz="3200" i="1" dirty="0" err="1">
                <a:solidFill>
                  <a:schemeClr val="bg1"/>
                </a:solidFill>
              </a:rPr>
              <a:t>ius</a:t>
            </a:r>
            <a:r>
              <a:rPr lang="it-IT" sz="3200" i="1" dirty="0">
                <a:solidFill>
                  <a:schemeClr val="bg1"/>
                </a:solidFill>
              </a:rPr>
              <a:t>) </a:t>
            </a:r>
            <a:r>
              <a:rPr lang="it-IT" sz="3200" i="1" dirty="0" err="1">
                <a:solidFill>
                  <a:schemeClr val="bg1"/>
                </a:solidFill>
              </a:rPr>
              <a:t>Iulianus</a:t>
            </a:r>
            <a:r>
              <a:rPr lang="it-IT" sz="3200" i="1" dirty="0">
                <a:solidFill>
                  <a:schemeClr val="bg1"/>
                </a:solidFill>
              </a:rPr>
              <a:t> et </a:t>
            </a:r>
            <a:r>
              <a:rPr lang="it-IT" sz="3200" i="1" dirty="0" err="1">
                <a:solidFill>
                  <a:schemeClr val="bg1"/>
                </a:solidFill>
              </a:rPr>
              <a:t>Publici</a:t>
            </a:r>
            <a:r>
              <a:rPr lang="it-IT" sz="3200" i="1" dirty="0">
                <a:solidFill>
                  <a:schemeClr val="bg1"/>
                </a:solidFill>
              </a:rPr>
              <a:t>/</a:t>
            </a:r>
            <a:r>
              <a:rPr lang="it-IT" sz="3200" i="1" dirty="0" err="1">
                <a:solidFill>
                  <a:schemeClr val="bg1"/>
                </a:solidFill>
              </a:rPr>
              <a:t>us</a:t>
            </a:r>
            <a:r>
              <a:rPr lang="it-IT" sz="3200" i="1" dirty="0">
                <a:solidFill>
                  <a:schemeClr val="bg1"/>
                </a:solidFill>
              </a:rPr>
              <a:t> </a:t>
            </a:r>
            <a:r>
              <a:rPr lang="it-IT" sz="3200" i="1" dirty="0" err="1">
                <a:solidFill>
                  <a:schemeClr val="bg1"/>
                </a:solidFill>
              </a:rPr>
              <a:t>Crescentinus</a:t>
            </a:r>
            <a:r>
              <a:rPr lang="it-IT" sz="3200" i="1" dirty="0">
                <a:solidFill>
                  <a:schemeClr val="bg1"/>
                </a:solidFill>
              </a:rPr>
              <a:t>, qui </a:t>
            </a:r>
            <a:r>
              <a:rPr lang="it-IT" sz="3200" i="1" dirty="0" err="1">
                <a:solidFill>
                  <a:schemeClr val="bg1"/>
                </a:solidFill>
              </a:rPr>
              <a:t>pri</a:t>
            </a:r>
            <a:r>
              <a:rPr lang="it-IT" sz="3200" i="1" dirty="0">
                <a:solidFill>
                  <a:schemeClr val="bg1"/>
                </a:solidFill>
              </a:rPr>
              <a:t>/mi </a:t>
            </a:r>
            <a:r>
              <a:rPr lang="it-IT" sz="3200" i="1" dirty="0" err="1">
                <a:solidFill>
                  <a:schemeClr val="bg1"/>
                </a:solidFill>
              </a:rPr>
              <a:t>hinc</a:t>
            </a:r>
            <a:r>
              <a:rPr lang="it-IT" sz="3200" i="1" dirty="0">
                <a:solidFill>
                  <a:schemeClr val="bg1"/>
                </a:solidFill>
              </a:rPr>
              <a:t> </a:t>
            </a:r>
            <a:r>
              <a:rPr lang="it-IT" sz="3200" i="1" dirty="0" err="1">
                <a:solidFill>
                  <a:schemeClr val="bg1"/>
                </a:solidFill>
              </a:rPr>
              <a:t>columnas</a:t>
            </a:r>
            <a:r>
              <a:rPr lang="it-IT" sz="3200" i="1" dirty="0">
                <a:solidFill>
                  <a:schemeClr val="bg1"/>
                </a:solidFill>
              </a:rPr>
              <a:t> vice/</a:t>
            </a:r>
            <a:r>
              <a:rPr lang="it-IT" sz="3200" i="1" dirty="0" err="1">
                <a:solidFill>
                  <a:schemeClr val="bg1"/>
                </a:solidFill>
              </a:rPr>
              <a:t>narias</a:t>
            </a:r>
            <a:r>
              <a:rPr lang="it-IT" sz="3200" i="1" dirty="0">
                <a:solidFill>
                  <a:schemeClr val="bg1"/>
                </a:solidFill>
              </a:rPr>
              <a:t> </a:t>
            </a:r>
            <a:r>
              <a:rPr lang="it-IT" sz="3200" i="1" dirty="0" err="1">
                <a:solidFill>
                  <a:schemeClr val="bg1"/>
                </a:solidFill>
              </a:rPr>
              <a:t>celaverunt</a:t>
            </a:r>
            <a:r>
              <a:rPr lang="it-IT" sz="3200" i="1" dirty="0">
                <a:solidFill>
                  <a:schemeClr val="bg1"/>
                </a:solidFill>
              </a:rPr>
              <a:t> et / {et} </a:t>
            </a:r>
            <a:r>
              <a:rPr lang="it-IT" sz="3200" i="1" dirty="0" err="1">
                <a:solidFill>
                  <a:schemeClr val="bg1"/>
                </a:solidFill>
              </a:rPr>
              <a:t>exportaverunt</a:t>
            </a:r>
            <a:r>
              <a:rPr lang="it-IT" sz="3200" i="1" dirty="0">
                <a:solidFill>
                  <a:schemeClr val="bg1"/>
                </a:solidFill>
              </a:rPr>
              <a:t>, / v(</a:t>
            </a:r>
            <a:r>
              <a:rPr lang="it-IT" sz="3200" i="1" dirty="0" err="1">
                <a:solidFill>
                  <a:schemeClr val="bg1"/>
                </a:solidFill>
              </a:rPr>
              <a:t>otum</a:t>
            </a:r>
            <a:r>
              <a:rPr lang="it-IT" sz="3200" i="1" dirty="0">
                <a:solidFill>
                  <a:schemeClr val="bg1"/>
                </a:solidFill>
              </a:rPr>
              <a:t>) </a:t>
            </a:r>
            <a:r>
              <a:rPr lang="it-IT" sz="3200" i="1" dirty="0" err="1">
                <a:solidFill>
                  <a:schemeClr val="bg1"/>
                </a:solidFill>
              </a:rPr>
              <a:t>s</a:t>
            </a:r>
            <a:r>
              <a:rPr lang="it-IT" sz="3200" i="1" dirty="0">
                <a:solidFill>
                  <a:schemeClr val="bg1"/>
                </a:solidFill>
              </a:rPr>
              <a:t>(</a:t>
            </a:r>
            <a:r>
              <a:rPr lang="it-IT" sz="3200" i="1" dirty="0" err="1">
                <a:solidFill>
                  <a:schemeClr val="bg1"/>
                </a:solidFill>
              </a:rPr>
              <a:t>olverunt</a:t>
            </a:r>
            <a:r>
              <a:rPr lang="it-IT" sz="3200" i="1" dirty="0">
                <a:solidFill>
                  <a:schemeClr val="bg1"/>
                </a:solidFill>
              </a:rPr>
              <a:t>) l(</a:t>
            </a:r>
            <a:r>
              <a:rPr lang="it-IT" sz="3200" i="1" dirty="0" err="1">
                <a:solidFill>
                  <a:schemeClr val="bg1"/>
                </a:solidFill>
              </a:rPr>
              <a:t>ibentes</a:t>
            </a:r>
            <a:r>
              <a:rPr lang="it-IT" sz="3200" i="1" dirty="0">
                <a:solidFill>
                  <a:schemeClr val="bg1"/>
                </a:solidFill>
              </a:rPr>
              <a:t>) m(</a:t>
            </a:r>
            <a:r>
              <a:rPr lang="it-IT" sz="3200" i="1" dirty="0" err="1">
                <a:solidFill>
                  <a:schemeClr val="bg1"/>
                </a:solidFill>
              </a:rPr>
              <a:t>erito</a:t>
            </a:r>
            <a:r>
              <a:rPr lang="it-IT" sz="3200" i="1" dirty="0">
                <a:solidFill>
                  <a:schemeClr val="bg1"/>
                </a:solidFill>
              </a:rPr>
              <a:t>).</a:t>
            </a:r>
          </a:p>
          <a:p>
            <a:pPr algn="just"/>
            <a:r>
              <a:rPr lang="it-IT" sz="3200" dirty="0">
                <a:solidFill>
                  <a:schemeClr val="bg1"/>
                </a:solidFill>
              </a:rPr>
              <a:t>Epigrafe da </a:t>
            </a:r>
            <a:r>
              <a:rPr lang="it-IT" sz="3200" dirty="0" err="1">
                <a:solidFill>
                  <a:schemeClr val="bg1"/>
                </a:solidFill>
              </a:rPr>
              <a:t>Marignac</a:t>
            </a:r>
            <a:r>
              <a:rPr lang="it-IT" sz="3200" dirty="0">
                <a:solidFill>
                  <a:schemeClr val="bg1"/>
                </a:solidFill>
              </a:rPr>
              <a:t>, nei pressi di </a:t>
            </a:r>
            <a:r>
              <a:rPr lang="it-IT" sz="3200" i="1" dirty="0" err="1">
                <a:solidFill>
                  <a:schemeClr val="bg1"/>
                </a:solidFill>
              </a:rPr>
              <a:t>Lugdunum</a:t>
            </a:r>
            <a:r>
              <a:rPr lang="it-IT" sz="3200" i="1" dirty="0">
                <a:solidFill>
                  <a:schemeClr val="bg1"/>
                </a:solidFill>
              </a:rPr>
              <a:t> </a:t>
            </a:r>
            <a:r>
              <a:rPr lang="it-IT" sz="3200" i="1" dirty="0" err="1">
                <a:solidFill>
                  <a:schemeClr val="bg1"/>
                </a:solidFill>
              </a:rPr>
              <a:t>Convenarum</a:t>
            </a:r>
            <a:r>
              <a:rPr lang="it-IT" sz="3200" dirty="0">
                <a:solidFill>
                  <a:schemeClr val="bg1"/>
                </a:solidFill>
              </a:rPr>
              <a:t>, in </a:t>
            </a:r>
            <a:r>
              <a:rPr lang="it-IT" sz="3200" i="1" dirty="0">
                <a:solidFill>
                  <a:schemeClr val="bg1"/>
                </a:solidFill>
              </a:rPr>
              <a:t>Aquitania</a:t>
            </a:r>
            <a:r>
              <a:rPr lang="it-IT" sz="3200" dirty="0">
                <a:solidFill>
                  <a:schemeClr val="bg1"/>
                </a:solidFill>
              </a:rPr>
              <a:t> (Saint-Bertrand)</a:t>
            </a:r>
            <a:r>
              <a:rPr lang="it-IT" sz="3200" i="1" dirty="0">
                <a:solidFill>
                  <a:schemeClr val="bg1"/>
                </a:solidFill>
              </a:rPr>
              <a:t>, </a:t>
            </a:r>
            <a:r>
              <a:rPr lang="it-IT" sz="3200" dirty="0">
                <a:solidFill>
                  <a:schemeClr val="bg1"/>
                </a:solidFill>
              </a:rPr>
              <a:t>dove si trovavano le cave di marmo bianco pirenaico di Saint-</a:t>
            </a:r>
            <a:r>
              <a:rPr lang="it-IT" sz="3200" dirty="0" err="1">
                <a:solidFill>
                  <a:schemeClr val="bg1"/>
                </a:solidFill>
              </a:rPr>
              <a:t>Béat</a:t>
            </a:r>
            <a:r>
              <a:rPr lang="it-IT" sz="3200" dirty="0">
                <a:solidFill>
                  <a:schemeClr val="bg1"/>
                </a:solidFill>
              </a:rPr>
              <a:t>.</a:t>
            </a:r>
          </a:p>
          <a:p>
            <a:pPr algn="just"/>
            <a:r>
              <a:rPr lang="it-IT" sz="3200" dirty="0">
                <a:solidFill>
                  <a:schemeClr val="bg1"/>
                </a:solidFill>
              </a:rPr>
              <a:t>Accanto a Silvano, divinità altrimenti in rapporto con cave e miniere, l'insolita divinizzazione dei Monti della Numidia: un'allusione alle cave del marmo giallo di </a:t>
            </a:r>
            <a:r>
              <a:rPr lang="it-IT" sz="3200" dirty="0" err="1">
                <a:solidFill>
                  <a:schemeClr val="bg1"/>
                </a:solidFill>
              </a:rPr>
              <a:t>Simitthus</a:t>
            </a:r>
            <a:r>
              <a:rPr lang="it-IT" sz="3200" dirty="0">
                <a:solidFill>
                  <a:schemeClr val="bg1"/>
                </a:solidFill>
              </a:rPr>
              <a:t>, in Numidia, in cui </a:t>
            </a:r>
            <a:r>
              <a:rPr lang="it-IT" sz="3200" i="1" dirty="0" err="1">
                <a:solidFill>
                  <a:schemeClr val="bg1"/>
                </a:solidFill>
              </a:rPr>
              <a:t>Iulianus</a:t>
            </a:r>
            <a:r>
              <a:rPr lang="it-IT" sz="3200" i="1" dirty="0">
                <a:solidFill>
                  <a:schemeClr val="bg1"/>
                </a:solidFill>
              </a:rPr>
              <a:t> </a:t>
            </a:r>
            <a:r>
              <a:rPr lang="it-IT" sz="3200" dirty="0">
                <a:solidFill>
                  <a:schemeClr val="bg1"/>
                </a:solidFill>
              </a:rPr>
              <a:t>e </a:t>
            </a:r>
            <a:r>
              <a:rPr lang="it-IT" sz="3200" i="1" dirty="0" err="1">
                <a:solidFill>
                  <a:schemeClr val="bg1"/>
                </a:solidFill>
              </a:rPr>
              <a:t>Crescentinus</a:t>
            </a:r>
            <a:r>
              <a:rPr lang="it-IT" sz="3200" dirty="0">
                <a:solidFill>
                  <a:schemeClr val="bg1"/>
                </a:solidFill>
              </a:rPr>
              <a:t> potevano aver acquisito la loro straordinaria perizia?</a:t>
            </a:r>
          </a:p>
          <a:p>
            <a:pPr algn="just"/>
            <a:r>
              <a:rPr lang="it-IT" sz="3200" dirty="0">
                <a:solidFill>
                  <a:schemeClr val="bg1"/>
                </a:solidFill>
              </a:rPr>
              <a:t>O più semplicemente </a:t>
            </a:r>
            <a:r>
              <a:rPr lang="it-IT" sz="3200" i="1" dirty="0" err="1">
                <a:solidFill>
                  <a:schemeClr val="bg1"/>
                </a:solidFill>
              </a:rPr>
              <a:t>numidis</a:t>
            </a:r>
            <a:r>
              <a:rPr lang="it-IT" sz="3200" dirty="0">
                <a:solidFill>
                  <a:schemeClr val="bg1"/>
                </a:solidFill>
              </a:rPr>
              <a:t> è aggettivo da riferire al sostantivo </a:t>
            </a:r>
            <a:r>
              <a:rPr lang="it-IT" sz="3200" i="1" dirty="0" err="1">
                <a:solidFill>
                  <a:schemeClr val="bg1"/>
                </a:solidFill>
              </a:rPr>
              <a:t>numen</a:t>
            </a:r>
            <a:r>
              <a:rPr lang="it-IT" sz="3200" i="1" dirty="0">
                <a:solidFill>
                  <a:schemeClr val="bg1"/>
                </a:solidFill>
              </a:rPr>
              <a:t>?</a:t>
            </a:r>
          </a:p>
          <a:p>
            <a:pPr algn="just"/>
            <a:r>
              <a:rPr lang="it-IT" sz="3200" dirty="0">
                <a:solidFill>
                  <a:schemeClr val="bg1"/>
                </a:solidFill>
              </a:rPr>
              <a:t>O ancora la lettura è da correggere, in ragione dell'incisione poco profonda?</a:t>
            </a:r>
          </a:p>
        </p:txBody>
      </p:sp>
      <p:pic>
        <p:nvPicPr>
          <p:cNvPr id="6" name="Immagine 5">
            <a:extLst>
              <a:ext uri="{FF2B5EF4-FFF2-40B4-BE49-F238E27FC236}">
                <a16:creationId xmlns:a16="http://schemas.microsoft.com/office/drawing/2014/main" xmlns="" id="{2A42ED4E-91D3-6F4A-8685-0443E2DB5D22}"/>
              </a:ext>
            </a:extLst>
          </p:cNvPr>
          <p:cNvPicPr>
            <a:picLocks noChangeAspect="1"/>
          </p:cNvPicPr>
          <p:nvPr/>
        </p:nvPicPr>
        <p:blipFill>
          <a:blip r:embed="rId2"/>
          <a:stretch>
            <a:fillRect/>
          </a:stretch>
        </p:blipFill>
        <p:spPr>
          <a:xfrm>
            <a:off x="-1" y="0"/>
            <a:ext cx="3419605" cy="6839210"/>
          </a:xfrm>
          <a:prstGeom prst="rect">
            <a:avLst/>
          </a:prstGeom>
        </p:spPr>
      </p:pic>
    </p:spTree>
    <p:extLst>
      <p:ext uri="{BB962C8B-B14F-4D97-AF65-F5344CB8AC3E}">
        <p14:creationId xmlns:p14="http://schemas.microsoft.com/office/powerpoint/2010/main" val="3243564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B57FB58-9C7A-0E4A-934D-970BF05E69DA}"/>
              </a:ext>
            </a:extLst>
          </p:cNvPr>
          <p:cNvSpPr>
            <a:spLocks noGrp="1"/>
          </p:cNvSpPr>
          <p:nvPr>
            <p:ph type="title"/>
          </p:nvPr>
        </p:nvSpPr>
        <p:spPr/>
        <p:txBody>
          <a:bodyPr/>
          <a:lstStyle/>
          <a:p>
            <a:pPr algn="ctr"/>
            <a:r>
              <a:rPr lang="it-IT" dirty="0">
                <a:solidFill>
                  <a:schemeClr val="bg1"/>
                </a:solidFill>
              </a:rPr>
              <a:t>Il rapporto con le divinità funzionali all'attività lavorativa</a:t>
            </a:r>
          </a:p>
        </p:txBody>
      </p:sp>
      <p:sp>
        <p:nvSpPr>
          <p:cNvPr id="3" name="Segnaposto contenuto 2">
            <a:extLst>
              <a:ext uri="{FF2B5EF4-FFF2-40B4-BE49-F238E27FC236}">
                <a16:creationId xmlns:a16="http://schemas.microsoft.com/office/drawing/2014/main" xmlns="" id="{83DB8C3E-7997-AE46-BE1F-CE787FA903AA}"/>
              </a:ext>
            </a:extLst>
          </p:cNvPr>
          <p:cNvSpPr>
            <a:spLocks noGrp="1"/>
          </p:cNvSpPr>
          <p:nvPr>
            <p:ph idx="1"/>
          </p:nvPr>
        </p:nvSpPr>
        <p:spPr/>
        <p:txBody>
          <a:bodyPr/>
          <a:lstStyle/>
          <a:p>
            <a:pPr algn="just"/>
            <a:r>
              <a:rPr lang="it-IT" dirty="0">
                <a:solidFill>
                  <a:schemeClr val="bg1"/>
                </a:solidFill>
              </a:rPr>
              <a:t>Una valenza ampia hanno Hermes / Mercurio, per i commercianti, ed Atena / Minerva, per gli artigiani.</a:t>
            </a:r>
          </a:p>
          <a:p>
            <a:pPr lvl="1" algn="just"/>
            <a:r>
              <a:rPr lang="it-IT" dirty="0">
                <a:solidFill>
                  <a:schemeClr val="bg1"/>
                </a:solidFill>
              </a:rPr>
              <a:t>Più che </a:t>
            </a:r>
            <a:r>
              <a:rPr lang="it-IT" dirty="0" err="1">
                <a:solidFill>
                  <a:schemeClr val="bg1"/>
                </a:solidFill>
              </a:rPr>
              <a:t>Efesto</a:t>
            </a:r>
            <a:r>
              <a:rPr lang="it-IT" dirty="0">
                <a:solidFill>
                  <a:schemeClr val="bg1"/>
                </a:solidFill>
              </a:rPr>
              <a:t> / Vulcano, legato soprattutto alla protezione dell'attività lavorativa e del luogo di lavoro dal fuoco, piuttosto che evocato come fabbro divino: la pratica di pronunciare tre volte il nome dei dio nel momento in cui si estraevano le ceramiche dal forno</a:t>
            </a:r>
          </a:p>
          <a:p>
            <a:pPr algn="just"/>
            <a:r>
              <a:rPr lang="it-IT" dirty="0">
                <a:solidFill>
                  <a:schemeClr val="bg1"/>
                </a:solidFill>
              </a:rPr>
              <a:t>Un rapporto più particolare e assai stretto dei medici con Asclepio / Esculapio (Rigato 2013, pp. 48-52)</a:t>
            </a:r>
          </a:p>
        </p:txBody>
      </p:sp>
    </p:spTree>
    <p:extLst>
      <p:ext uri="{BB962C8B-B14F-4D97-AF65-F5344CB8AC3E}">
        <p14:creationId xmlns:p14="http://schemas.microsoft.com/office/powerpoint/2010/main" val="2073118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9EFF54E1-0D85-7341-A6F7-99DA81290452}"/>
              </a:ext>
            </a:extLst>
          </p:cNvPr>
          <p:cNvSpPr>
            <a:spLocks noGrp="1"/>
          </p:cNvSpPr>
          <p:nvPr>
            <p:ph type="title"/>
          </p:nvPr>
        </p:nvSpPr>
        <p:spPr/>
        <p:txBody>
          <a:bodyPr>
            <a:noAutofit/>
          </a:bodyPr>
          <a:lstStyle/>
          <a:p>
            <a:pPr algn="ctr"/>
            <a:r>
              <a:rPr lang="it-IT" sz="3200" dirty="0">
                <a:solidFill>
                  <a:schemeClr val="bg1"/>
                </a:solidFill>
              </a:rPr>
              <a:t>Un'associazione di medici "che sacrificano al progenitore Asclepio": I. </a:t>
            </a:r>
            <a:r>
              <a:rPr lang="it-IT" sz="3200" dirty="0" err="1">
                <a:solidFill>
                  <a:schemeClr val="bg1"/>
                </a:solidFill>
              </a:rPr>
              <a:t>Ephesos</a:t>
            </a:r>
            <a:r>
              <a:rPr lang="it-IT" sz="3200" dirty="0">
                <a:solidFill>
                  <a:schemeClr val="bg1"/>
                </a:solidFill>
              </a:rPr>
              <a:t> 719 = </a:t>
            </a:r>
            <a:r>
              <a:rPr lang="it-IT" sz="3200" dirty="0" err="1">
                <a:solidFill>
                  <a:schemeClr val="bg1"/>
                </a:solidFill>
              </a:rPr>
              <a:t>Samama</a:t>
            </a:r>
            <a:r>
              <a:rPr lang="it-IT" sz="3200" dirty="0">
                <a:solidFill>
                  <a:schemeClr val="bg1"/>
                </a:solidFill>
              </a:rPr>
              <a:t> 2003, n°205</a:t>
            </a:r>
          </a:p>
        </p:txBody>
      </p:sp>
      <p:sp>
        <p:nvSpPr>
          <p:cNvPr id="5" name="Segnaposto contenuto 4">
            <a:extLst>
              <a:ext uri="{FF2B5EF4-FFF2-40B4-BE49-F238E27FC236}">
                <a16:creationId xmlns:a16="http://schemas.microsoft.com/office/drawing/2014/main" xmlns="" id="{A926414C-F1F3-C548-920E-1E6CB9495248}"/>
              </a:ext>
            </a:extLst>
          </p:cNvPr>
          <p:cNvSpPr>
            <a:spLocks noGrp="1"/>
          </p:cNvSpPr>
          <p:nvPr>
            <p:ph sz="half" idx="1"/>
          </p:nvPr>
        </p:nvSpPr>
        <p:spPr/>
        <p:txBody>
          <a:bodyPr anchor="ctr">
            <a:normAutofit fontScale="77500" lnSpcReduction="20000"/>
          </a:bodyPr>
          <a:lstStyle/>
          <a:p>
            <a:pPr algn="just"/>
            <a:r>
              <a:rPr lang="el-GR" dirty="0">
                <a:solidFill>
                  <a:schemeClr val="bg1"/>
                </a:solidFill>
              </a:rPr>
              <a:t>[</a:t>
            </a:r>
            <a:r>
              <a:rPr lang="el-GR" dirty="0" err="1">
                <a:solidFill>
                  <a:schemeClr val="bg1"/>
                </a:solidFill>
              </a:rPr>
              <a:t>οἱ</a:t>
            </a:r>
            <a:r>
              <a:rPr lang="el-GR" dirty="0">
                <a:solidFill>
                  <a:schemeClr val="bg1"/>
                </a:solidFill>
              </a:rPr>
              <a:t>] θύοντες </a:t>
            </a:r>
            <a:r>
              <a:rPr lang="el-GR" dirty="0" err="1">
                <a:solidFill>
                  <a:schemeClr val="bg1"/>
                </a:solidFill>
              </a:rPr>
              <a:t>τῷ</a:t>
            </a:r>
            <a:r>
              <a:rPr lang="el-GR" dirty="0">
                <a:solidFill>
                  <a:schemeClr val="bg1"/>
                </a:solidFill>
              </a:rPr>
              <a:t> </a:t>
            </a:r>
            <a:r>
              <a:rPr lang="el-GR" dirty="0" err="1">
                <a:solidFill>
                  <a:schemeClr val="bg1"/>
                </a:solidFill>
              </a:rPr>
              <a:t>προπά</a:t>
            </a:r>
            <a:r>
              <a:rPr lang="it-IT" dirty="0">
                <a:solidFill>
                  <a:schemeClr val="bg1"/>
                </a:solidFill>
              </a:rPr>
              <a:t>/</a:t>
            </a:r>
            <a:r>
              <a:rPr lang="el-GR" dirty="0" err="1">
                <a:solidFill>
                  <a:schemeClr val="bg1"/>
                </a:solidFill>
              </a:rPr>
              <a:t>τορι</a:t>
            </a:r>
            <a:r>
              <a:rPr lang="el-GR" dirty="0">
                <a:solidFill>
                  <a:schemeClr val="bg1"/>
                </a:solidFill>
              </a:rPr>
              <a:t> </a:t>
            </a:r>
            <a:r>
              <a:rPr lang="el-GR" dirty="0" err="1">
                <a:solidFill>
                  <a:schemeClr val="bg1"/>
                </a:solidFill>
              </a:rPr>
              <a:t>Ἀσκληπιῷ</a:t>
            </a:r>
            <a:r>
              <a:rPr lang="el-GR" dirty="0">
                <a:solidFill>
                  <a:schemeClr val="bg1"/>
                </a:solidFill>
              </a:rPr>
              <a:t> </a:t>
            </a:r>
            <a:r>
              <a:rPr lang="el-GR" dirty="0" err="1">
                <a:solidFill>
                  <a:schemeClr val="bg1"/>
                </a:solidFill>
              </a:rPr>
              <a:t>καὶ</a:t>
            </a:r>
            <a:r>
              <a:rPr lang="el-GR" dirty="0">
                <a:solidFill>
                  <a:schemeClr val="bg1"/>
                </a:solidFill>
              </a:rPr>
              <a:t> </a:t>
            </a:r>
            <a:r>
              <a:rPr lang="el-GR" dirty="0" err="1">
                <a:solidFill>
                  <a:schemeClr val="bg1"/>
                </a:solidFill>
              </a:rPr>
              <a:t>τοῖς</a:t>
            </a:r>
            <a:r>
              <a:rPr lang="it-IT" dirty="0">
                <a:solidFill>
                  <a:schemeClr val="bg1"/>
                </a:solidFill>
              </a:rPr>
              <a:t> / </a:t>
            </a:r>
            <a:r>
              <a:rPr lang="el-GR" dirty="0" err="1">
                <a:solidFill>
                  <a:schemeClr val="bg1"/>
                </a:solidFill>
              </a:rPr>
              <a:t>Σεβαστοῖς</a:t>
            </a:r>
            <a:r>
              <a:rPr lang="el-GR" dirty="0">
                <a:solidFill>
                  <a:schemeClr val="bg1"/>
                </a:solidFill>
              </a:rPr>
              <a:t> </a:t>
            </a:r>
            <a:r>
              <a:rPr lang="el-GR" dirty="0" err="1">
                <a:solidFill>
                  <a:schemeClr val="bg1"/>
                </a:solidFill>
              </a:rPr>
              <a:t>ἰατροὶ</a:t>
            </a:r>
            <a:r>
              <a:rPr lang="el-GR" dirty="0">
                <a:solidFill>
                  <a:schemeClr val="bg1"/>
                </a:solidFill>
              </a:rPr>
              <a:t> </a:t>
            </a:r>
            <a:r>
              <a:rPr lang="el-GR" dirty="0" err="1">
                <a:solidFill>
                  <a:schemeClr val="bg1"/>
                </a:solidFill>
              </a:rPr>
              <a:t>ἐτείμησαν</a:t>
            </a:r>
            <a:r>
              <a:rPr lang="it-IT" dirty="0">
                <a:solidFill>
                  <a:schemeClr val="bg1"/>
                </a:solidFill>
              </a:rPr>
              <a:t> / </a:t>
            </a:r>
            <a:r>
              <a:rPr lang="el-GR" dirty="0">
                <a:solidFill>
                  <a:schemeClr val="bg1"/>
                </a:solidFill>
              </a:rPr>
              <a:t>Τ(</a:t>
            </a:r>
            <a:r>
              <a:rPr lang="el-GR" dirty="0" err="1">
                <a:solidFill>
                  <a:schemeClr val="bg1"/>
                </a:solidFill>
              </a:rPr>
              <a:t>ίτον</a:t>
            </a:r>
            <a:r>
              <a:rPr lang="el-GR" dirty="0">
                <a:solidFill>
                  <a:schemeClr val="bg1"/>
                </a:solidFill>
              </a:rPr>
              <a:t>) </a:t>
            </a:r>
            <a:r>
              <a:rPr lang="el-GR" dirty="0" err="1">
                <a:solidFill>
                  <a:schemeClr val="bg1"/>
                </a:solidFill>
              </a:rPr>
              <a:t>Στατίλιον</a:t>
            </a:r>
            <a:r>
              <a:rPr lang="el-GR" dirty="0">
                <a:solidFill>
                  <a:schemeClr val="bg1"/>
                </a:solidFill>
              </a:rPr>
              <a:t> </a:t>
            </a:r>
            <a:r>
              <a:rPr lang="el-GR" dirty="0" err="1">
                <a:solidFill>
                  <a:schemeClr val="bg1"/>
                </a:solidFill>
              </a:rPr>
              <a:t>Κρίτωνα</a:t>
            </a:r>
            <a:r>
              <a:rPr lang="el-GR" dirty="0">
                <a:solidFill>
                  <a:schemeClr val="bg1"/>
                </a:solidFill>
              </a:rPr>
              <a:t> </a:t>
            </a:r>
            <a:r>
              <a:rPr lang="el-GR" dirty="0" err="1">
                <a:solidFill>
                  <a:schemeClr val="bg1"/>
                </a:solidFill>
              </a:rPr>
              <a:t>τὸν</a:t>
            </a:r>
            <a:r>
              <a:rPr lang="it-IT" dirty="0">
                <a:solidFill>
                  <a:schemeClr val="bg1"/>
                </a:solidFill>
              </a:rPr>
              <a:t> / </a:t>
            </a:r>
            <a:r>
              <a:rPr lang="el-GR" dirty="0" err="1">
                <a:solidFill>
                  <a:schemeClr val="bg1"/>
                </a:solidFill>
              </a:rPr>
              <a:t>ἀρχίατρον</a:t>
            </a:r>
            <a:r>
              <a:rPr lang="el-GR" dirty="0">
                <a:solidFill>
                  <a:schemeClr val="bg1"/>
                </a:solidFill>
              </a:rPr>
              <a:t> </a:t>
            </a:r>
            <a:r>
              <a:rPr lang="el-GR" dirty="0" err="1">
                <a:solidFill>
                  <a:schemeClr val="bg1"/>
                </a:solidFill>
              </a:rPr>
              <a:t>καὶ</a:t>
            </a:r>
            <a:r>
              <a:rPr lang="el-GR" dirty="0">
                <a:solidFill>
                  <a:schemeClr val="bg1"/>
                </a:solidFill>
              </a:rPr>
              <a:t> </a:t>
            </a:r>
            <a:r>
              <a:rPr lang="el-GR" dirty="0" err="1">
                <a:solidFill>
                  <a:schemeClr val="bg1"/>
                </a:solidFill>
              </a:rPr>
              <a:t>ἐπίτροπον</a:t>
            </a:r>
            <a:r>
              <a:rPr lang="el-GR" dirty="0">
                <a:solidFill>
                  <a:schemeClr val="bg1"/>
                </a:solidFill>
              </a:rPr>
              <a:t> </a:t>
            </a:r>
            <a:r>
              <a:rPr lang="el-GR" dirty="0" err="1">
                <a:solidFill>
                  <a:schemeClr val="bg1"/>
                </a:solidFill>
              </a:rPr>
              <a:t>Αὐτο</a:t>
            </a:r>
            <a:r>
              <a:rPr lang="it-IT" dirty="0">
                <a:solidFill>
                  <a:schemeClr val="bg1"/>
                </a:solidFill>
              </a:rPr>
              <a:t>/</a:t>
            </a:r>
            <a:r>
              <a:rPr lang="el-GR" dirty="0" err="1">
                <a:solidFill>
                  <a:schemeClr val="bg1"/>
                </a:solidFill>
              </a:rPr>
              <a:t>κράτορος</a:t>
            </a:r>
            <a:r>
              <a:rPr lang="el-GR" dirty="0">
                <a:solidFill>
                  <a:schemeClr val="bg1"/>
                </a:solidFill>
              </a:rPr>
              <a:t> </a:t>
            </a:r>
            <a:r>
              <a:rPr lang="el-GR" dirty="0" err="1">
                <a:solidFill>
                  <a:schemeClr val="bg1"/>
                </a:solidFill>
              </a:rPr>
              <a:t>Νέρουα</a:t>
            </a:r>
            <a:r>
              <a:rPr lang="el-GR" dirty="0">
                <a:solidFill>
                  <a:schemeClr val="bg1"/>
                </a:solidFill>
              </a:rPr>
              <a:t> </a:t>
            </a:r>
            <a:r>
              <a:rPr lang="el-GR" dirty="0" err="1">
                <a:solidFill>
                  <a:schemeClr val="bg1"/>
                </a:solidFill>
              </a:rPr>
              <a:t>Τραιανοῦ</a:t>
            </a:r>
            <a:r>
              <a:rPr lang="el-GR" dirty="0">
                <a:solidFill>
                  <a:schemeClr val="bg1"/>
                </a:solidFill>
              </a:rPr>
              <a:t> </a:t>
            </a:r>
            <a:r>
              <a:rPr lang="el-GR" dirty="0" err="1">
                <a:solidFill>
                  <a:schemeClr val="bg1"/>
                </a:solidFill>
              </a:rPr>
              <a:t>Καίσα</a:t>
            </a:r>
            <a:r>
              <a:rPr lang="it-IT" dirty="0">
                <a:solidFill>
                  <a:schemeClr val="bg1"/>
                </a:solidFill>
              </a:rPr>
              <a:t>/</a:t>
            </a:r>
            <a:r>
              <a:rPr lang="el-GR" dirty="0" err="1">
                <a:solidFill>
                  <a:schemeClr val="bg1"/>
                </a:solidFill>
              </a:rPr>
              <a:t>ρος</a:t>
            </a:r>
            <a:r>
              <a:rPr lang="el-GR" dirty="0">
                <a:solidFill>
                  <a:schemeClr val="bg1"/>
                </a:solidFill>
              </a:rPr>
              <a:t> </a:t>
            </a:r>
            <a:r>
              <a:rPr lang="el-GR" dirty="0" err="1">
                <a:solidFill>
                  <a:schemeClr val="bg1"/>
                </a:solidFill>
              </a:rPr>
              <a:t>Σεβαστοῦ</a:t>
            </a:r>
            <a:r>
              <a:rPr lang="el-GR" dirty="0">
                <a:solidFill>
                  <a:schemeClr val="bg1"/>
                </a:solidFill>
              </a:rPr>
              <a:t> </a:t>
            </a:r>
            <a:r>
              <a:rPr lang="el-GR" dirty="0" err="1">
                <a:solidFill>
                  <a:schemeClr val="bg1"/>
                </a:solidFill>
              </a:rPr>
              <a:t>Γερμα</a:t>
            </a:r>
            <a:r>
              <a:rPr lang="it-IT" dirty="0">
                <a:solidFill>
                  <a:schemeClr val="bg1"/>
                </a:solidFill>
              </a:rPr>
              <a:t>-</a:t>
            </a:r>
            <a:r>
              <a:rPr lang="el-GR" dirty="0" err="1">
                <a:solidFill>
                  <a:schemeClr val="bg1"/>
                </a:solidFill>
              </a:rPr>
              <a:t>νικοῦ</a:t>
            </a:r>
            <a:r>
              <a:rPr lang="el-GR" dirty="0">
                <a:solidFill>
                  <a:schemeClr val="bg1"/>
                </a:solidFill>
              </a:rPr>
              <a:t> </a:t>
            </a:r>
            <a:r>
              <a:rPr lang="el-GR" dirty="0" err="1">
                <a:solidFill>
                  <a:schemeClr val="bg1"/>
                </a:solidFill>
              </a:rPr>
              <a:t>Δακικοῦ</a:t>
            </a:r>
            <a:r>
              <a:rPr lang="it-IT" dirty="0">
                <a:solidFill>
                  <a:schemeClr val="bg1"/>
                </a:solidFill>
              </a:rPr>
              <a:t> / </a:t>
            </a:r>
            <a:r>
              <a:rPr lang="el-GR" dirty="0" err="1">
                <a:solidFill>
                  <a:schemeClr val="bg1"/>
                </a:solidFill>
              </a:rPr>
              <a:t>καὶ</a:t>
            </a:r>
            <a:r>
              <a:rPr lang="el-GR" dirty="0">
                <a:solidFill>
                  <a:schemeClr val="bg1"/>
                </a:solidFill>
              </a:rPr>
              <a:t> </a:t>
            </a:r>
            <a:r>
              <a:rPr lang="el-GR" dirty="0" err="1">
                <a:solidFill>
                  <a:schemeClr val="bg1"/>
                </a:solidFill>
              </a:rPr>
              <a:t>ἱερέα</a:t>
            </a:r>
            <a:r>
              <a:rPr lang="el-GR" dirty="0">
                <a:solidFill>
                  <a:schemeClr val="bg1"/>
                </a:solidFill>
              </a:rPr>
              <a:t> </a:t>
            </a:r>
            <a:r>
              <a:rPr lang="el-GR" dirty="0" err="1">
                <a:solidFill>
                  <a:schemeClr val="bg1"/>
                </a:solidFill>
              </a:rPr>
              <a:t>Ἀνακτόρων</a:t>
            </a:r>
            <a:r>
              <a:rPr lang="el-GR" dirty="0">
                <a:solidFill>
                  <a:schemeClr val="bg1"/>
                </a:solidFill>
              </a:rPr>
              <a:t> </a:t>
            </a:r>
            <a:r>
              <a:rPr lang="el-GR" dirty="0" err="1">
                <a:solidFill>
                  <a:schemeClr val="bg1"/>
                </a:solidFill>
              </a:rPr>
              <a:t>καὶ</a:t>
            </a:r>
            <a:r>
              <a:rPr lang="el-GR" dirty="0">
                <a:solidFill>
                  <a:schemeClr val="bg1"/>
                </a:solidFill>
              </a:rPr>
              <a:t> </a:t>
            </a:r>
            <a:r>
              <a:rPr lang="el-GR" dirty="0" err="1">
                <a:solidFill>
                  <a:schemeClr val="bg1"/>
                </a:solidFill>
              </a:rPr>
              <a:t>Ἀλεξάν</a:t>
            </a:r>
            <a:r>
              <a:rPr lang="it-IT" dirty="0">
                <a:solidFill>
                  <a:schemeClr val="bg1"/>
                </a:solidFill>
              </a:rPr>
              <a:t>/</a:t>
            </a:r>
            <a:r>
              <a:rPr lang="el-GR" dirty="0" err="1">
                <a:solidFill>
                  <a:schemeClr val="bg1"/>
                </a:solidFill>
              </a:rPr>
              <a:t>δρου</a:t>
            </a:r>
            <a:r>
              <a:rPr lang="el-GR" dirty="0">
                <a:solidFill>
                  <a:schemeClr val="bg1"/>
                </a:solidFill>
              </a:rPr>
              <a:t> βασιλέως </a:t>
            </a:r>
            <a:r>
              <a:rPr lang="el-GR" dirty="0" err="1">
                <a:solidFill>
                  <a:schemeClr val="bg1"/>
                </a:solidFill>
              </a:rPr>
              <a:t>καὶ</a:t>
            </a:r>
            <a:r>
              <a:rPr lang="el-GR" dirty="0">
                <a:solidFill>
                  <a:schemeClr val="bg1"/>
                </a:solidFill>
              </a:rPr>
              <a:t> </a:t>
            </a:r>
            <a:r>
              <a:rPr lang="el-GR" dirty="0" err="1">
                <a:solidFill>
                  <a:schemeClr val="bg1"/>
                </a:solidFill>
              </a:rPr>
              <a:t>Γαΐου</a:t>
            </a:r>
            <a:r>
              <a:rPr lang="el-GR" dirty="0">
                <a:solidFill>
                  <a:schemeClr val="bg1"/>
                </a:solidFill>
              </a:rPr>
              <a:t> </a:t>
            </a:r>
            <a:r>
              <a:rPr lang="el-GR" dirty="0" err="1">
                <a:solidFill>
                  <a:schemeClr val="bg1"/>
                </a:solidFill>
              </a:rPr>
              <a:t>καὶ</a:t>
            </a:r>
            <a:r>
              <a:rPr lang="el-GR" dirty="0">
                <a:solidFill>
                  <a:schemeClr val="bg1"/>
                </a:solidFill>
              </a:rPr>
              <a:t> </a:t>
            </a:r>
            <a:r>
              <a:rPr lang="el-GR" dirty="0" err="1">
                <a:solidFill>
                  <a:schemeClr val="bg1"/>
                </a:solidFill>
              </a:rPr>
              <a:t>Λουκίου</a:t>
            </a:r>
            <a:r>
              <a:rPr lang="it-IT" dirty="0">
                <a:solidFill>
                  <a:schemeClr val="bg1"/>
                </a:solidFill>
              </a:rPr>
              <a:t> </a:t>
            </a:r>
            <a:r>
              <a:rPr lang="el-GR" dirty="0" err="1">
                <a:solidFill>
                  <a:schemeClr val="bg1"/>
                </a:solidFill>
              </a:rPr>
              <a:t>τῶν</a:t>
            </a:r>
            <a:r>
              <a:rPr lang="el-GR" dirty="0">
                <a:solidFill>
                  <a:schemeClr val="bg1"/>
                </a:solidFill>
              </a:rPr>
              <a:t> </a:t>
            </a:r>
            <a:r>
              <a:rPr lang="el-GR" dirty="0" err="1">
                <a:solidFill>
                  <a:schemeClr val="bg1"/>
                </a:solidFill>
              </a:rPr>
              <a:t>ἐκγόνων</a:t>
            </a:r>
            <a:r>
              <a:rPr lang="el-GR" dirty="0">
                <a:solidFill>
                  <a:schemeClr val="bg1"/>
                </a:solidFill>
              </a:rPr>
              <a:t> </a:t>
            </a:r>
            <a:r>
              <a:rPr lang="el-GR" dirty="0" err="1">
                <a:solidFill>
                  <a:schemeClr val="bg1"/>
                </a:solidFill>
              </a:rPr>
              <a:t>τοῦ</a:t>
            </a:r>
            <a:r>
              <a:rPr lang="el-GR" dirty="0">
                <a:solidFill>
                  <a:schemeClr val="bg1"/>
                </a:solidFill>
              </a:rPr>
              <a:t> </a:t>
            </a:r>
            <a:r>
              <a:rPr lang="el-GR" dirty="0" err="1">
                <a:solidFill>
                  <a:schemeClr val="bg1"/>
                </a:solidFill>
              </a:rPr>
              <a:t>Σεβαστοῦ</a:t>
            </a:r>
            <a:r>
              <a:rPr lang="el-GR" dirty="0">
                <a:solidFill>
                  <a:schemeClr val="bg1"/>
                </a:solidFill>
              </a:rPr>
              <a:t>·</a:t>
            </a:r>
            <a:r>
              <a:rPr lang="it-IT" dirty="0">
                <a:solidFill>
                  <a:schemeClr val="bg1"/>
                </a:solidFill>
              </a:rPr>
              <a:t> / </a:t>
            </a:r>
            <a:r>
              <a:rPr lang="el-GR" dirty="0" err="1">
                <a:solidFill>
                  <a:schemeClr val="bg1"/>
                </a:solidFill>
              </a:rPr>
              <a:t>ἐπὶ</a:t>
            </a:r>
            <a:r>
              <a:rPr lang="el-GR" dirty="0">
                <a:solidFill>
                  <a:schemeClr val="bg1"/>
                </a:solidFill>
              </a:rPr>
              <a:t> </a:t>
            </a:r>
            <a:r>
              <a:rPr lang="el-GR" dirty="0" err="1">
                <a:solidFill>
                  <a:schemeClr val="bg1"/>
                </a:solidFill>
              </a:rPr>
              <a:t>ἱερέως</a:t>
            </a:r>
            <a:r>
              <a:rPr lang="el-GR" dirty="0">
                <a:solidFill>
                  <a:schemeClr val="bg1"/>
                </a:solidFill>
              </a:rPr>
              <a:t> </a:t>
            </a:r>
            <a:r>
              <a:rPr lang="el-GR" dirty="0" err="1">
                <a:solidFill>
                  <a:schemeClr val="bg1"/>
                </a:solidFill>
              </a:rPr>
              <a:t>Τιβ</a:t>
            </a:r>
            <a:r>
              <a:rPr lang="el-GR" dirty="0">
                <a:solidFill>
                  <a:schemeClr val="bg1"/>
                </a:solidFill>
              </a:rPr>
              <a:t>(ερίου) Κλαυδίου </a:t>
            </a:r>
            <a:r>
              <a:rPr lang="el-GR" dirty="0" err="1">
                <a:solidFill>
                  <a:schemeClr val="bg1"/>
                </a:solidFill>
              </a:rPr>
              <a:t>Δημο</a:t>
            </a:r>
            <a:r>
              <a:rPr lang="it-IT" dirty="0">
                <a:solidFill>
                  <a:schemeClr val="bg1"/>
                </a:solidFill>
              </a:rPr>
              <a:t>-</a:t>
            </a:r>
            <a:r>
              <a:rPr lang="el-GR" dirty="0" err="1">
                <a:solidFill>
                  <a:schemeClr val="bg1"/>
                </a:solidFill>
              </a:rPr>
              <a:t>στρά</a:t>
            </a:r>
            <a:r>
              <a:rPr lang="it-IT" dirty="0">
                <a:solidFill>
                  <a:schemeClr val="bg1"/>
                </a:solidFill>
              </a:rPr>
              <a:t>/</a:t>
            </a:r>
            <a:r>
              <a:rPr lang="el-GR" dirty="0" err="1">
                <a:solidFill>
                  <a:schemeClr val="bg1"/>
                </a:solidFill>
              </a:rPr>
              <a:t>τ̣ου</a:t>
            </a:r>
            <a:r>
              <a:rPr lang="el-GR" dirty="0">
                <a:solidFill>
                  <a:schemeClr val="bg1"/>
                </a:solidFill>
              </a:rPr>
              <a:t> </a:t>
            </a:r>
            <a:r>
              <a:rPr lang="el-GR" dirty="0" err="1">
                <a:solidFill>
                  <a:schemeClr val="bg1"/>
                </a:solidFill>
              </a:rPr>
              <a:t>Καιλιανοῦ</a:t>
            </a:r>
            <a:r>
              <a:rPr lang="el-GR" dirty="0">
                <a:solidFill>
                  <a:schemeClr val="bg1"/>
                </a:solidFill>
              </a:rPr>
              <a:t>, </a:t>
            </a:r>
            <a:r>
              <a:rPr lang="el-GR" dirty="0" err="1">
                <a:solidFill>
                  <a:schemeClr val="bg1"/>
                </a:solidFill>
              </a:rPr>
              <a:t>ἄρχοντος</a:t>
            </a:r>
            <a:r>
              <a:rPr lang="el-GR" dirty="0">
                <a:solidFill>
                  <a:schemeClr val="bg1"/>
                </a:solidFill>
              </a:rPr>
              <a:t> </a:t>
            </a:r>
            <a:r>
              <a:rPr lang="el-GR" dirty="0" err="1">
                <a:solidFill>
                  <a:schemeClr val="bg1"/>
                </a:solidFill>
              </a:rPr>
              <a:t>τῶν</a:t>
            </a:r>
            <a:r>
              <a:rPr lang="it-IT" dirty="0">
                <a:solidFill>
                  <a:schemeClr val="bg1"/>
                </a:solidFill>
              </a:rPr>
              <a:t> / </a:t>
            </a:r>
            <a:r>
              <a:rPr lang="el-GR" dirty="0">
                <a:solidFill>
                  <a:schemeClr val="bg1"/>
                </a:solidFill>
              </a:rPr>
              <a:t>[</a:t>
            </a:r>
            <a:r>
              <a:rPr lang="el-GR" dirty="0" err="1">
                <a:solidFill>
                  <a:schemeClr val="bg1"/>
                </a:solidFill>
              </a:rPr>
              <a:t>ἰ</a:t>
            </a:r>
            <a:r>
              <a:rPr lang="el-GR" dirty="0">
                <a:solidFill>
                  <a:schemeClr val="bg1"/>
                </a:solidFill>
              </a:rPr>
              <a:t>]</a:t>
            </a:r>
            <a:r>
              <a:rPr lang="el-GR" dirty="0" err="1">
                <a:solidFill>
                  <a:schemeClr val="bg1"/>
                </a:solidFill>
              </a:rPr>
              <a:t>ατρῶν</a:t>
            </a:r>
            <a:r>
              <a:rPr lang="el-GR" dirty="0">
                <a:solidFill>
                  <a:schemeClr val="bg1"/>
                </a:solidFill>
              </a:rPr>
              <a:t> Λ(</a:t>
            </a:r>
            <a:r>
              <a:rPr lang="el-GR" dirty="0" err="1">
                <a:solidFill>
                  <a:schemeClr val="bg1"/>
                </a:solidFill>
              </a:rPr>
              <a:t>ουκίου</a:t>
            </a:r>
            <a:r>
              <a:rPr lang="el-GR" dirty="0">
                <a:solidFill>
                  <a:schemeClr val="bg1"/>
                </a:solidFill>
              </a:rPr>
              <a:t>) </a:t>
            </a:r>
            <a:r>
              <a:rPr lang="el-GR" dirty="0" err="1">
                <a:solidFill>
                  <a:schemeClr val="bg1"/>
                </a:solidFill>
              </a:rPr>
              <a:t>Ἀτιλίου</a:t>
            </a:r>
            <a:r>
              <a:rPr lang="el-GR" dirty="0">
                <a:solidFill>
                  <a:schemeClr val="bg1"/>
                </a:solidFill>
              </a:rPr>
              <a:t> </a:t>
            </a:r>
            <a:r>
              <a:rPr lang="el-GR" dirty="0" err="1">
                <a:solidFill>
                  <a:schemeClr val="bg1"/>
                </a:solidFill>
              </a:rPr>
              <a:t>Οὐάρου</a:t>
            </a:r>
            <a:r>
              <a:rPr lang="it-IT" dirty="0">
                <a:solidFill>
                  <a:schemeClr val="bg1"/>
                </a:solidFill>
              </a:rPr>
              <a:t> / </a:t>
            </a:r>
            <a:r>
              <a:rPr lang="el-GR" dirty="0">
                <a:solidFill>
                  <a:schemeClr val="bg1"/>
                </a:solidFill>
              </a:rPr>
              <a:t>[</a:t>
            </a:r>
            <a:r>
              <a:rPr lang="el-GR" dirty="0" err="1">
                <a:solidFill>
                  <a:schemeClr val="bg1"/>
                </a:solidFill>
              </a:rPr>
              <a:t>κατ</a:t>
            </a:r>
            <a:r>
              <a:rPr lang="el-GR" dirty="0">
                <a:solidFill>
                  <a:schemeClr val="bg1"/>
                </a:solidFill>
              </a:rPr>
              <a:t>]</a:t>
            </a:r>
            <a:r>
              <a:rPr lang="el-GR" dirty="0" err="1">
                <a:solidFill>
                  <a:schemeClr val="bg1"/>
                </a:solidFill>
              </a:rPr>
              <a:t>ασκευάσαντος</a:t>
            </a:r>
            <a:r>
              <a:rPr lang="el-GR" dirty="0">
                <a:solidFill>
                  <a:schemeClr val="bg1"/>
                </a:solidFill>
              </a:rPr>
              <a:t> </a:t>
            </a:r>
            <a:r>
              <a:rPr lang="el-GR" dirty="0" err="1">
                <a:solidFill>
                  <a:schemeClr val="bg1"/>
                </a:solidFill>
              </a:rPr>
              <a:t>τὴν</a:t>
            </a:r>
            <a:r>
              <a:rPr lang="el-GR" dirty="0">
                <a:solidFill>
                  <a:schemeClr val="bg1"/>
                </a:solidFill>
              </a:rPr>
              <a:t> </a:t>
            </a:r>
            <a:r>
              <a:rPr lang="el-GR" dirty="0" err="1">
                <a:solidFill>
                  <a:schemeClr val="bg1"/>
                </a:solidFill>
              </a:rPr>
              <a:t>τειμὴν</a:t>
            </a:r>
            <a:r>
              <a:rPr lang="el-GR" dirty="0">
                <a:solidFill>
                  <a:schemeClr val="bg1"/>
                </a:solidFill>
              </a:rPr>
              <a:t> </a:t>
            </a:r>
            <a:r>
              <a:rPr lang="el-GR" dirty="0" err="1">
                <a:solidFill>
                  <a:schemeClr val="bg1"/>
                </a:solidFill>
              </a:rPr>
              <a:t>ὡς</a:t>
            </a:r>
            <a:r>
              <a:rPr lang="el-GR" dirty="0">
                <a:solidFill>
                  <a:schemeClr val="bg1"/>
                </a:solidFill>
              </a:rPr>
              <a:t> </a:t>
            </a:r>
            <a:r>
              <a:rPr lang="el-GR" dirty="0" err="1">
                <a:solidFill>
                  <a:schemeClr val="bg1"/>
                </a:solidFill>
              </a:rPr>
              <a:t>ὑπέ</a:t>
            </a:r>
            <a:r>
              <a:rPr lang="it-IT" dirty="0">
                <a:solidFill>
                  <a:schemeClr val="bg1"/>
                </a:solidFill>
              </a:rPr>
              <a:t>-</a:t>
            </a:r>
            <a:r>
              <a:rPr lang="el-GR" dirty="0" err="1">
                <a:solidFill>
                  <a:schemeClr val="bg1"/>
                </a:solidFill>
              </a:rPr>
              <a:t>σχετο</a:t>
            </a:r>
            <a:r>
              <a:rPr lang="el-GR" dirty="0">
                <a:solidFill>
                  <a:schemeClr val="bg1"/>
                </a:solidFill>
              </a:rPr>
              <a:t> </a:t>
            </a:r>
            <a:r>
              <a:rPr lang="el-GR" dirty="0" err="1">
                <a:solidFill>
                  <a:schemeClr val="bg1"/>
                </a:solidFill>
              </a:rPr>
              <a:t>τοῖς</a:t>
            </a:r>
            <a:r>
              <a:rPr lang="el-GR" dirty="0">
                <a:solidFill>
                  <a:schemeClr val="bg1"/>
                </a:solidFill>
              </a:rPr>
              <a:t> </a:t>
            </a:r>
            <a:r>
              <a:rPr lang="el-GR" dirty="0" err="1">
                <a:solidFill>
                  <a:schemeClr val="bg1"/>
                </a:solidFill>
              </a:rPr>
              <a:t>ἰατροῖς</a:t>
            </a:r>
            <a:r>
              <a:rPr lang="it-IT" dirty="0">
                <a:solidFill>
                  <a:schemeClr val="bg1"/>
                </a:solidFill>
              </a:rPr>
              <a:t> / </a:t>
            </a:r>
            <a:r>
              <a:rPr lang="el-GR" dirty="0">
                <a:solidFill>
                  <a:schemeClr val="bg1"/>
                </a:solidFill>
              </a:rPr>
              <a:t>[</a:t>
            </a:r>
            <a:r>
              <a:rPr lang="el-GR" dirty="0" err="1">
                <a:solidFill>
                  <a:schemeClr val="bg1"/>
                </a:solidFill>
              </a:rPr>
              <a:t>ἐκ</a:t>
            </a:r>
            <a:r>
              <a:rPr lang="el-GR" dirty="0">
                <a:solidFill>
                  <a:schemeClr val="bg1"/>
                </a:solidFill>
              </a:rPr>
              <a:t>] </a:t>
            </a:r>
            <a:r>
              <a:rPr lang="el-GR" dirty="0" err="1">
                <a:solidFill>
                  <a:schemeClr val="bg1"/>
                </a:solidFill>
              </a:rPr>
              <a:t>τῶν</a:t>
            </a:r>
            <a:r>
              <a:rPr lang="el-GR" dirty="0">
                <a:solidFill>
                  <a:schemeClr val="bg1"/>
                </a:solidFill>
              </a:rPr>
              <a:t> </a:t>
            </a:r>
            <a:r>
              <a:rPr lang="el-GR" dirty="0" err="1">
                <a:solidFill>
                  <a:schemeClr val="bg1"/>
                </a:solidFill>
              </a:rPr>
              <a:t>ἰδίων</a:t>
            </a:r>
            <a:r>
              <a:rPr lang="el-GR" dirty="0">
                <a:solidFill>
                  <a:schemeClr val="bg1"/>
                </a:solidFill>
              </a:rPr>
              <a:t> Γ(</a:t>
            </a:r>
            <a:r>
              <a:rPr lang="el-GR" dirty="0" err="1">
                <a:solidFill>
                  <a:schemeClr val="bg1"/>
                </a:solidFill>
              </a:rPr>
              <a:t>αΐου</a:t>
            </a:r>
            <a:r>
              <a:rPr lang="el-GR" dirty="0">
                <a:solidFill>
                  <a:schemeClr val="bg1"/>
                </a:solidFill>
              </a:rPr>
              <a:t>) </a:t>
            </a:r>
            <a:r>
              <a:rPr lang="el-GR" dirty="0" err="1">
                <a:solidFill>
                  <a:schemeClr val="bg1"/>
                </a:solidFill>
              </a:rPr>
              <a:t>Ἀρρίου</a:t>
            </a:r>
            <a:r>
              <a:rPr lang="el-GR" dirty="0">
                <a:solidFill>
                  <a:schemeClr val="bg1"/>
                </a:solidFill>
              </a:rPr>
              <a:t> </a:t>
            </a:r>
            <a:r>
              <a:rPr lang="el-GR" dirty="0" err="1">
                <a:solidFill>
                  <a:schemeClr val="bg1"/>
                </a:solidFill>
              </a:rPr>
              <a:t>Ἑρμέρωτος</a:t>
            </a:r>
            <a:r>
              <a:rPr lang="it-IT" dirty="0">
                <a:solidFill>
                  <a:schemeClr val="bg1"/>
                </a:solidFill>
              </a:rPr>
              <a:t> / </a:t>
            </a:r>
            <a:r>
              <a:rPr lang="el-GR" dirty="0">
                <a:solidFill>
                  <a:schemeClr val="bg1"/>
                </a:solidFill>
              </a:rPr>
              <a:t>[</a:t>
            </a:r>
            <a:r>
              <a:rPr lang="el-GR" dirty="0" err="1">
                <a:solidFill>
                  <a:schemeClr val="bg1"/>
                </a:solidFill>
              </a:rPr>
              <a:t>καὶ</a:t>
            </a:r>
            <a:r>
              <a:rPr lang="el-GR" dirty="0">
                <a:solidFill>
                  <a:schemeClr val="bg1"/>
                </a:solidFill>
              </a:rPr>
              <a:t>] </a:t>
            </a:r>
            <a:r>
              <a:rPr lang="el-GR" dirty="0" err="1">
                <a:solidFill>
                  <a:schemeClr val="bg1"/>
                </a:solidFill>
              </a:rPr>
              <a:t>τῶν</a:t>
            </a:r>
            <a:r>
              <a:rPr lang="el-GR" dirty="0">
                <a:solidFill>
                  <a:schemeClr val="bg1"/>
                </a:solidFill>
              </a:rPr>
              <a:t> </a:t>
            </a:r>
            <a:r>
              <a:rPr lang="el-GR" dirty="0" err="1">
                <a:solidFill>
                  <a:schemeClr val="bg1"/>
                </a:solidFill>
              </a:rPr>
              <a:t>ὑῶν</a:t>
            </a:r>
            <a:r>
              <a:rPr lang="el-GR" dirty="0">
                <a:solidFill>
                  <a:schemeClr val="bg1"/>
                </a:solidFill>
              </a:rPr>
              <a:t> </a:t>
            </a:r>
            <a:r>
              <a:rPr lang="el-GR" dirty="0" err="1">
                <a:solidFill>
                  <a:schemeClr val="bg1"/>
                </a:solidFill>
              </a:rPr>
              <a:t>αὐτοῦ</a:t>
            </a:r>
            <a:r>
              <a:rPr lang="el-GR" dirty="0">
                <a:solidFill>
                  <a:schemeClr val="bg1"/>
                </a:solidFill>
              </a:rPr>
              <a:t> </a:t>
            </a:r>
            <a:r>
              <a:rPr lang="el-GR" dirty="0" err="1">
                <a:solidFill>
                  <a:schemeClr val="bg1"/>
                </a:solidFill>
              </a:rPr>
              <a:t>Ἀρρίων</a:t>
            </a:r>
            <a:r>
              <a:rPr lang="el-GR" dirty="0">
                <a:solidFill>
                  <a:schemeClr val="bg1"/>
                </a:solidFill>
              </a:rPr>
              <a:t> </a:t>
            </a:r>
            <a:r>
              <a:rPr lang="el-GR" dirty="0" err="1">
                <a:solidFill>
                  <a:schemeClr val="bg1"/>
                </a:solidFill>
              </a:rPr>
              <a:t>Κελσιανοῦ</a:t>
            </a:r>
            <a:r>
              <a:rPr lang="it-IT" dirty="0">
                <a:solidFill>
                  <a:schemeClr val="bg1"/>
                </a:solidFill>
              </a:rPr>
              <a:t> / </a:t>
            </a:r>
            <a:r>
              <a:rPr lang="el-GR" dirty="0" err="1">
                <a:solidFill>
                  <a:schemeClr val="bg1"/>
                </a:solidFill>
              </a:rPr>
              <a:t>καὶ</a:t>
            </a:r>
            <a:r>
              <a:rPr lang="el-GR" dirty="0">
                <a:solidFill>
                  <a:schemeClr val="bg1"/>
                </a:solidFill>
              </a:rPr>
              <a:t> </a:t>
            </a:r>
            <a:r>
              <a:rPr lang="el-GR" dirty="0" err="1">
                <a:solidFill>
                  <a:schemeClr val="bg1"/>
                </a:solidFill>
              </a:rPr>
              <a:t>Κέλσου</a:t>
            </a:r>
            <a:r>
              <a:rPr lang="it-IT" dirty="0">
                <a:solidFill>
                  <a:schemeClr val="bg1"/>
                </a:solidFill>
              </a:rPr>
              <a:t>.</a:t>
            </a:r>
          </a:p>
        </p:txBody>
      </p:sp>
      <p:sp>
        <p:nvSpPr>
          <p:cNvPr id="6" name="Segnaposto contenuto 5">
            <a:extLst>
              <a:ext uri="{FF2B5EF4-FFF2-40B4-BE49-F238E27FC236}">
                <a16:creationId xmlns:a16="http://schemas.microsoft.com/office/drawing/2014/main" xmlns="" id="{B41BDB98-40F2-9F4A-8255-011ACB5288BC}"/>
              </a:ext>
            </a:extLst>
          </p:cNvPr>
          <p:cNvSpPr>
            <a:spLocks noGrp="1"/>
          </p:cNvSpPr>
          <p:nvPr>
            <p:ph sz="half" idx="2"/>
          </p:nvPr>
        </p:nvSpPr>
        <p:spPr/>
        <p:txBody>
          <a:bodyPr anchor="ctr">
            <a:normAutofit fontScale="77500" lnSpcReduction="20000"/>
          </a:bodyPr>
          <a:lstStyle/>
          <a:p>
            <a:pPr algn="just"/>
            <a:r>
              <a:rPr lang="it-IT" dirty="0">
                <a:solidFill>
                  <a:schemeClr val="bg1"/>
                </a:solidFill>
              </a:rPr>
              <a:t>I medici che sacrificano al progenitore Asclepio e agli Augusti hanno onorato T. </a:t>
            </a:r>
            <a:r>
              <a:rPr lang="it-IT" dirty="0" err="1">
                <a:solidFill>
                  <a:schemeClr val="bg1"/>
                </a:solidFill>
              </a:rPr>
              <a:t>Statilio</a:t>
            </a:r>
            <a:r>
              <a:rPr lang="it-IT" dirty="0">
                <a:solidFill>
                  <a:schemeClr val="bg1"/>
                </a:solidFill>
              </a:rPr>
              <a:t> </a:t>
            </a:r>
            <a:r>
              <a:rPr lang="it-IT" dirty="0" err="1">
                <a:solidFill>
                  <a:schemeClr val="bg1"/>
                </a:solidFill>
              </a:rPr>
              <a:t>Critone</a:t>
            </a:r>
            <a:r>
              <a:rPr lang="it-IT" dirty="0">
                <a:solidFill>
                  <a:schemeClr val="bg1"/>
                </a:solidFill>
              </a:rPr>
              <a:t>, archiatra, </a:t>
            </a:r>
            <a:r>
              <a:rPr lang="it-IT" dirty="0" err="1">
                <a:solidFill>
                  <a:schemeClr val="bg1"/>
                </a:solidFill>
              </a:rPr>
              <a:t>procu-ratore</a:t>
            </a:r>
            <a:r>
              <a:rPr lang="it-IT" dirty="0">
                <a:solidFill>
                  <a:schemeClr val="bg1"/>
                </a:solidFill>
              </a:rPr>
              <a:t> dell'imperatore </a:t>
            </a:r>
            <a:r>
              <a:rPr lang="it-IT" dirty="0" err="1">
                <a:solidFill>
                  <a:schemeClr val="bg1"/>
                </a:solidFill>
              </a:rPr>
              <a:t>Nerva</a:t>
            </a:r>
            <a:r>
              <a:rPr lang="it-IT" dirty="0">
                <a:solidFill>
                  <a:schemeClr val="bg1"/>
                </a:solidFill>
              </a:rPr>
              <a:t> Traiano Cesare Germanico Dacico e sacerdote degli </a:t>
            </a:r>
            <a:r>
              <a:rPr lang="it-IT" i="1" dirty="0" err="1">
                <a:solidFill>
                  <a:schemeClr val="bg1"/>
                </a:solidFill>
              </a:rPr>
              <a:t>Anaktores</a:t>
            </a:r>
            <a:r>
              <a:rPr lang="it-IT" dirty="0">
                <a:solidFill>
                  <a:schemeClr val="bg1"/>
                </a:solidFill>
              </a:rPr>
              <a:t>, del re Alessandro e di Gaio e Lucio, nipoti di Augusto. Sotto il sacerdozio di Ti. Claudio </a:t>
            </a:r>
            <a:r>
              <a:rPr lang="it-IT" dirty="0" err="1">
                <a:solidFill>
                  <a:schemeClr val="bg1"/>
                </a:solidFill>
              </a:rPr>
              <a:t>Demostrato</a:t>
            </a:r>
            <a:r>
              <a:rPr lang="it-IT" dirty="0">
                <a:solidFill>
                  <a:schemeClr val="bg1"/>
                </a:solidFill>
              </a:rPr>
              <a:t>, figlio di Celiano, essendo presidente [dell'associazione] dei medici L. </a:t>
            </a:r>
            <a:r>
              <a:rPr lang="it-IT" dirty="0" err="1">
                <a:solidFill>
                  <a:schemeClr val="bg1"/>
                </a:solidFill>
              </a:rPr>
              <a:t>Atilio</a:t>
            </a:r>
            <a:r>
              <a:rPr lang="it-IT" dirty="0">
                <a:solidFill>
                  <a:schemeClr val="bg1"/>
                </a:solidFill>
              </a:rPr>
              <a:t> Varo, avendo preso carico dell'onore, come promesso ai medici, a proprie spese, C. </a:t>
            </a:r>
            <a:r>
              <a:rPr lang="it-IT" dirty="0" err="1">
                <a:solidFill>
                  <a:schemeClr val="bg1"/>
                </a:solidFill>
              </a:rPr>
              <a:t>Arrio</a:t>
            </a:r>
            <a:r>
              <a:rPr lang="it-IT" dirty="0">
                <a:solidFill>
                  <a:schemeClr val="bg1"/>
                </a:solidFill>
              </a:rPr>
              <a:t> </a:t>
            </a:r>
            <a:r>
              <a:rPr lang="it-IT" dirty="0" err="1">
                <a:solidFill>
                  <a:schemeClr val="bg1"/>
                </a:solidFill>
              </a:rPr>
              <a:t>Ermerote</a:t>
            </a:r>
            <a:r>
              <a:rPr lang="it-IT" dirty="0">
                <a:solidFill>
                  <a:schemeClr val="bg1"/>
                </a:solidFill>
              </a:rPr>
              <a:t> e i suoi figli </a:t>
            </a:r>
            <a:r>
              <a:rPr lang="it-IT" dirty="0" err="1">
                <a:solidFill>
                  <a:schemeClr val="bg1"/>
                </a:solidFill>
              </a:rPr>
              <a:t>Arrio</a:t>
            </a:r>
            <a:r>
              <a:rPr lang="it-IT" dirty="0">
                <a:solidFill>
                  <a:schemeClr val="bg1"/>
                </a:solidFill>
              </a:rPr>
              <a:t> </a:t>
            </a:r>
            <a:r>
              <a:rPr lang="it-IT" dirty="0" err="1">
                <a:solidFill>
                  <a:schemeClr val="bg1"/>
                </a:solidFill>
              </a:rPr>
              <a:t>Celsiano</a:t>
            </a:r>
            <a:r>
              <a:rPr lang="it-IT" dirty="0">
                <a:solidFill>
                  <a:schemeClr val="bg1"/>
                </a:solidFill>
              </a:rPr>
              <a:t> e [</a:t>
            </a:r>
            <a:r>
              <a:rPr lang="it-IT" dirty="0" err="1">
                <a:solidFill>
                  <a:schemeClr val="bg1"/>
                </a:solidFill>
              </a:rPr>
              <a:t>Arrio</a:t>
            </a:r>
            <a:r>
              <a:rPr lang="it-IT" dirty="0">
                <a:solidFill>
                  <a:schemeClr val="bg1"/>
                </a:solidFill>
              </a:rPr>
              <a:t>] Celso.</a:t>
            </a:r>
            <a:endParaRPr lang="it-IT" i="1" dirty="0">
              <a:solidFill>
                <a:schemeClr val="bg1"/>
              </a:solidFill>
            </a:endParaRPr>
          </a:p>
        </p:txBody>
      </p:sp>
    </p:spTree>
    <p:extLst>
      <p:ext uri="{BB962C8B-B14F-4D97-AF65-F5344CB8AC3E}">
        <p14:creationId xmlns:p14="http://schemas.microsoft.com/office/powerpoint/2010/main" val="3351377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C75A802-65F7-1448-AA8B-56C7FD6D5B15}"/>
              </a:ext>
            </a:extLst>
          </p:cNvPr>
          <p:cNvSpPr>
            <a:spLocks noGrp="1"/>
          </p:cNvSpPr>
          <p:nvPr>
            <p:ph type="title"/>
          </p:nvPr>
        </p:nvSpPr>
        <p:spPr/>
        <p:txBody>
          <a:bodyPr>
            <a:noAutofit/>
          </a:bodyPr>
          <a:lstStyle/>
          <a:p>
            <a:pPr algn="ctr"/>
            <a:r>
              <a:rPr lang="it-IT" sz="3200" dirty="0">
                <a:solidFill>
                  <a:schemeClr val="bg1"/>
                </a:solidFill>
              </a:rPr>
              <a:t>Un'associazione di medici "che sacrificano al progenitore Asclepio": I. </a:t>
            </a:r>
            <a:r>
              <a:rPr lang="it-IT" sz="3200" dirty="0" err="1">
                <a:solidFill>
                  <a:schemeClr val="bg1"/>
                </a:solidFill>
              </a:rPr>
              <a:t>Ephesos</a:t>
            </a:r>
            <a:r>
              <a:rPr lang="it-IT" sz="3200" dirty="0">
                <a:solidFill>
                  <a:schemeClr val="bg1"/>
                </a:solidFill>
              </a:rPr>
              <a:t> 719 = </a:t>
            </a:r>
            <a:r>
              <a:rPr lang="it-IT" sz="3200" dirty="0" err="1">
                <a:solidFill>
                  <a:schemeClr val="bg1"/>
                </a:solidFill>
              </a:rPr>
              <a:t>Samama</a:t>
            </a:r>
            <a:r>
              <a:rPr lang="it-IT" sz="3200" dirty="0">
                <a:solidFill>
                  <a:schemeClr val="bg1"/>
                </a:solidFill>
              </a:rPr>
              <a:t> 2003, n°205</a:t>
            </a:r>
            <a:endParaRPr lang="it-IT" sz="3200" dirty="0"/>
          </a:p>
        </p:txBody>
      </p:sp>
      <p:sp>
        <p:nvSpPr>
          <p:cNvPr id="5" name="Segnaposto contenuto 4">
            <a:extLst>
              <a:ext uri="{FF2B5EF4-FFF2-40B4-BE49-F238E27FC236}">
                <a16:creationId xmlns:a16="http://schemas.microsoft.com/office/drawing/2014/main" xmlns="" id="{0A8FCBFC-8949-8A4E-B712-93BE4080C7B4}"/>
              </a:ext>
            </a:extLst>
          </p:cNvPr>
          <p:cNvSpPr>
            <a:spLocks noGrp="1"/>
          </p:cNvSpPr>
          <p:nvPr>
            <p:ph idx="1"/>
          </p:nvPr>
        </p:nvSpPr>
        <p:spPr/>
        <p:txBody>
          <a:bodyPr>
            <a:normAutofit fontScale="92500"/>
          </a:bodyPr>
          <a:lstStyle/>
          <a:p>
            <a:pPr algn="just"/>
            <a:r>
              <a:rPr lang="it-IT" dirty="0">
                <a:solidFill>
                  <a:schemeClr val="bg1"/>
                </a:solidFill>
              </a:rPr>
              <a:t>Iscrizione incisa su una base frammentata, rinvenuta nell'abside della cosiddetta chiesa del Concilio (dove probabilmente sorgeva l</a:t>
            </a:r>
            <a:r>
              <a:rPr lang="it-IT" i="1" dirty="0">
                <a:solidFill>
                  <a:schemeClr val="bg1"/>
                </a:solidFill>
              </a:rPr>
              <a:t>'</a:t>
            </a:r>
            <a:r>
              <a:rPr lang="it-IT" i="1" dirty="0" err="1">
                <a:solidFill>
                  <a:schemeClr val="bg1"/>
                </a:solidFill>
              </a:rPr>
              <a:t>Asklepieion</a:t>
            </a:r>
            <a:r>
              <a:rPr lang="it-IT" dirty="0">
                <a:solidFill>
                  <a:schemeClr val="bg1"/>
                </a:solidFill>
              </a:rPr>
              <a:t>)</a:t>
            </a:r>
            <a:r>
              <a:rPr lang="it-IT" i="1" dirty="0">
                <a:solidFill>
                  <a:schemeClr val="bg1"/>
                </a:solidFill>
              </a:rPr>
              <a:t>,</a:t>
            </a:r>
            <a:r>
              <a:rPr lang="it-IT" dirty="0">
                <a:solidFill>
                  <a:schemeClr val="bg1"/>
                </a:solidFill>
              </a:rPr>
              <a:t> databile sulla base della titolatura imperiale fra il 102 e il 114 d.C.</a:t>
            </a:r>
          </a:p>
          <a:p>
            <a:pPr algn="just"/>
            <a:r>
              <a:rPr lang="it-IT" dirty="0">
                <a:solidFill>
                  <a:schemeClr val="bg1"/>
                </a:solidFill>
              </a:rPr>
              <a:t>Il gruppo dei dedicanti non si qualifica formalmente come un'associazione, ma è assai probabile che lo costituisse, esprimendo un </a:t>
            </a:r>
            <a:r>
              <a:rPr lang="it-IT" i="1" dirty="0" err="1">
                <a:solidFill>
                  <a:schemeClr val="bg1"/>
                </a:solidFill>
              </a:rPr>
              <a:t>archon</a:t>
            </a:r>
            <a:r>
              <a:rPr lang="it-IT" dirty="0">
                <a:solidFill>
                  <a:schemeClr val="bg1"/>
                </a:solidFill>
              </a:rPr>
              <a:t>.</a:t>
            </a:r>
          </a:p>
          <a:p>
            <a:pPr algn="just"/>
            <a:r>
              <a:rPr lang="it-IT" dirty="0">
                <a:solidFill>
                  <a:schemeClr val="bg1"/>
                </a:solidFill>
              </a:rPr>
              <a:t>Un documento in cui è ben visibile l'aspetto "secolare": </a:t>
            </a:r>
          </a:p>
          <a:p>
            <a:pPr lvl="1" algn="just"/>
            <a:r>
              <a:rPr lang="it-IT" dirty="0">
                <a:solidFill>
                  <a:schemeClr val="bg1"/>
                </a:solidFill>
              </a:rPr>
              <a:t>I medici associano al culto di Asclepio quello degli Augusti.</a:t>
            </a:r>
          </a:p>
          <a:p>
            <a:pPr lvl="1" algn="just"/>
            <a:r>
              <a:rPr lang="it-IT" dirty="0">
                <a:solidFill>
                  <a:schemeClr val="bg1"/>
                </a:solidFill>
              </a:rPr>
              <a:t>L'onorato, T. </a:t>
            </a:r>
            <a:r>
              <a:rPr lang="it-IT" dirty="0" err="1">
                <a:solidFill>
                  <a:schemeClr val="bg1"/>
                </a:solidFill>
              </a:rPr>
              <a:t>Statilio</a:t>
            </a:r>
            <a:r>
              <a:rPr lang="it-IT" dirty="0">
                <a:solidFill>
                  <a:schemeClr val="bg1"/>
                </a:solidFill>
              </a:rPr>
              <a:t> </a:t>
            </a:r>
            <a:r>
              <a:rPr lang="it-IT" dirty="0" err="1">
                <a:solidFill>
                  <a:schemeClr val="bg1"/>
                </a:solidFill>
              </a:rPr>
              <a:t>Critone</a:t>
            </a:r>
            <a:r>
              <a:rPr lang="it-IT" dirty="0">
                <a:solidFill>
                  <a:schemeClr val="bg1"/>
                </a:solidFill>
              </a:rPr>
              <a:t>, era personaggio di assoluto rilievo: archiatra personale di Traiano, rivestiva una procuratela imperiale e il sacerdozio degli </a:t>
            </a:r>
            <a:r>
              <a:rPr lang="it-IT" i="1" dirty="0" err="1">
                <a:solidFill>
                  <a:schemeClr val="bg1"/>
                </a:solidFill>
              </a:rPr>
              <a:t>Anaktores</a:t>
            </a:r>
            <a:r>
              <a:rPr lang="it-IT" dirty="0">
                <a:solidFill>
                  <a:schemeClr val="bg1"/>
                </a:solidFill>
              </a:rPr>
              <a:t> (i </a:t>
            </a:r>
            <a:r>
              <a:rPr lang="it-IT" dirty="0" err="1">
                <a:solidFill>
                  <a:schemeClr val="bg1"/>
                </a:solidFill>
              </a:rPr>
              <a:t>Cabiri</a:t>
            </a:r>
            <a:r>
              <a:rPr lang="it-IT" dirty="0">
                <a:solidFill>
                  <a:schemeClr val="bg1"/>
                </a:solidFill>
              </a:rPr>
              <a:t>?) di Alessandro e di Gaio e Lucio Cesari.</a:t>
            </a:r>
          </a:p>
        </p:txBody>
      </p:sp>
    </p:spTree>
    <p:extLst>
      <p:ext uri="{BB962C8B-B14F-4D97-AF65-F5344CB8AC3E}">
        <p14:creationId xmlns:p14="http://schemas.microsoft.com/office/powerpoint/2010/main" val="1305215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F86AE4D-5B48-D045-8D1A-034E048C01C3}"/>
              </a:ext>
            </a:extLst>
          </p:cNvPr>
          <p:cNvSpPr>
            <a:spLocks noGrp="1"/>
          </p:cNvSpPr>
          <p:nvPr>
            <p:ph type="title"/>
          </p:nvPr>
        </p:nvSpPr>
        <p:spPr/>
        <p:txBody>
          <a:bodyPr/>
          <a:lstStyle/>
          <a:p>
            <a:pPr algn="ctr"/>
            <a:r>
              <a:rPr lang="it-IT" dirty="0">
                <a:solidFill>
                  <a:schemeClr val="bg1"/>
                </a:solidFill>
              </a:rPr>
              <a:t>Il punto di partenza: </a:t>
            </a:r>
            <a:r>
              <a:rPr lang="it-IT" dirty="0" err="1">
                <a:solidFill>
                  <a:schemeClr val="bg1"/>
                </a:solidFill>
              </a:rPr>
              <a:t>Finley</a:t>
            </a:r>
            <a:r>
              <a:rPr lang="it-IT" dirty="0">
                <a:solidFill>
                  <a:schemeClr val="bg1"/>
                </a:solidFill>
              </a:rPr>
              <a:t> 1999 [1973], p. 82</a:t>
            </a:r>
          </a:p>
        </p:txBody>
      </p:sp>
      <p:sp>
        <p:nvSpPr>
          <p:cNvPr id="3" name="Segnaposto contenuto 2">
            <a:extLst>
              <a:ext uri="{FF2B5EF4-FFF2-40B4-BE49-F238E27FC236}">
                <a16:creationId xmlns:a16="http://schemas.microsoft.com/office/drawing/2014/main" xmlns="" id="{7244287A-4A91-804F-A3E9-E3ED455D5397}"/>
              </a:ext>
            </a:extLst>
          </p:cNvPr>
          <p:cNvSpPr>
            <a:spLocks noGrp="1"/>
          </p:cNvSpPr>
          <p:nvPr>
            <p:ph idx="1"/>
          </p:nvPr>
        </p:nvSpPr>
        <p:spPr/>
        <p:txBody>
          <a:bodyPr anchor="ctr"/>
          <a:lstStyle/>
          <a:p>
            <a:pPr algn="just"/>
            <a:r>
              <a:rPr lang="it-IT" i="1" dirty="0" err="1">
                <a:solidFill>
                  <a:schemeClr val="bg1"/>
                </a:solidFill>
              </a:rPr>
              <a:t>All</a:t>
            </a:r>
            <a:r>
              <a:rPr lang="it-IT" i="1" dirty="0">
                <a:solidFill>
                  <a:schemeClr val="bg1"/>
                </a:solidFill>
              </a:rPr>
              <a:t> </a:t>
            </a:r>
            <a:r>
              <a:rPr lang="it-IT" i="1" dirty="0" err="1">
                <a:solidFill>
                  <a:schemeClr val="bg1"/>
                </a:solidFill>
              </a:rPr>
              <a:t>this</a:t>
            </a:r>
            <a:r>
              <a:rPr lang="it-IT" i="1" dirty="0">
                <a:solidFill>
                  <a:schemeClr val="bg1"/>
                </a:solidFill>
              </a:rPr>
              <a:t> </a:t>
            </a:r>
            <a:r>
              <a:rPr lang="it-IT" dirty="0">
                <a:solidFill>
                  <a:schemeClr val="bg1"/>
                </a:solidFill>
              </a:rPr>
              <a:t>[ovvero l'idea che il lavoro fosse una condanna, che colpiva le persone di status inferiore], </a:t>
            </a:r>
            <a:r>
              <a:rPr lang="it-IT" i="1" dirty="0" err="1">
                <a:solidFill>
                  <a:schemeClr val="bg1"/>
                </a:solidFill>
              </a:rPr>
              <a:t>it</a:t>
            </a:r>
            <a:r>
              <a:rPr lang="it-IT" i="1" dirty="0">
                <a:solidFill>
                  <a:schemeClr val="bg1"/>
                </a:solidFill>
              </a:rPr>
              <a:t> </a:t>
            </a:r>
            <a:r>
              <a:rPr lang="it-IT" i="1" dirty="0" err="1">
                <a:solidFill>
                  <a:schemeClr val="bg1"/>
                </a:solidFill>
              </a:rPr>
              <a:t>will</a:t>
            </a:r>
            <a:r>
              <a:rPr lang="it-IT" i="1" dirty="0">
                <a:solidFill>
                  <a:schemeClr val="bg1"/>
                </a:solidFill>
              </a:rPr>
              <a:t> be </a:t>
            </a:r>
            <a:r>
              <a:rPr lang="it-IT" i="1" dirty="0" err="1">
                <a:solidFill>
                  <a:schemeClr val="bg1"/>
                </a:solidFill>
              </a:rPr>
              <a:t>objected</a:t>
            </a:r>
            <a:r>
              <a:rPr lang="it-IT" i="1" dirty="0">
                <a:solidFill>
                  <a:schemeClr val="bg1"/>
                </a:solidFill>
              </a:rPr>
              <a:t>, </a:t>
            </a:r>
            <a:r>
              <a:rPr lang="it-IT" i="1" dirty="0" err="1">
                <a:solidFill>
                  <a:schemeClr val="bg1"/>
                </a:solidFill>
              </a:rPr>
              <a:t>is</a:t>
            </a:r>
            <a:r>
              <a:rPr lang="it-IT" i="1" dirty="0">
                <a:solidFill>
                  <a:schemeClr val="bg1"/>
                </a:solidFill>
              </a:rPr>
              <a:t> </a:t>
            </a:r>
            <a:r>
              <a:rPr lang="it-IT" i="1" dirty="0" err="1">
                <a:solidFill>
                  <a:schemeClr val="bg1"/>
                </a:solidFill>
              </a:rPr>
              <a:t>based</a:t>
            </a:r>
            <a:r>
              <a:rPr lang="it-IT" i="1" dirty="0">
                <a:solidFill>
                  <a:schemeClr val="bg1"/>
                </a:solidFill>
              </a:rPr>
              <a:t> on the </a:t>
            </a:r>
            <a:r>
              <a:rPr lang="it-IT" i="1" dirty="0" err="1">
                <a:solidFill>
                  <a:schemeClr val="bg1"/>
                </a:solidFill>
              </a:rPr>
              <a:t>views</a:t>
            </a:r>
            <a:r>
              <a:rPr lang="it-IT" i="1" dirty="0">
                <a:solidFill>
                  <a:schemeClr val="bg1"/>
                </a:solidFill>
              </a:rPr>
              <a:t> of the </a:t>
            </a:r>
            <a:r>
              <a:rPr lang="it-IT" i="1" dirty="0" err="1">
                <a:solidFill>
                  <a:schemeClr val="bg1"/>
                </a:solidFill>
              </a:rPr>
              <a:t>upper</a:t>
            </a:r>
            <a:r>
              <a:rPr lang="it-IT" i="1" dirty="0">
                <a:solidFill>
                  <a:schemeClr val="bg1"/>
                </a:solidFill>
              </a:rPr>
              <a:t> </a:t>
            </a:r>
            <a:r>
              <a:rPr lang="it-IT" i="1" dirty="0" err="1">
                <a:solidFill>
                  <a:schemeClr val="bg1"/>
                </a:solidFill>
              </a:rPr>
              <a:t>classes</a:t>
            </a:r>
            <a:r>
              <a:rPr lang="it-IT" i="1" dirty="0">
                <a:solidFill>
                  <a:schemeClr val="bg1"/>
                </a:solidFill>
              </a:rPr>
              <a:t> and </a:t>
            </a:r>
            <a:r>
              <a:rPr lang="it-IT" i="1" dirty="0" err="1">
                <a:solidFill>
                  <a:schemeClr val="bg1"/>
                </a:solidFill>
              </a:rPr>
              <a:t>their</a:t>
            </a:r>
            <a:r>
              <a:rPr lang="it-IT" i="1" dirty="0">
                <a:solidFill>
                  <a:schemeClr val="bg1"/>
                </a:solidFill>
              </a:rPr>
              <a:t> </a:t>
            </a:r>
            <a:r>
              <a:rPr lang="it-IT" i="1" dirty="0" err="1">
                <a:solidFill>
                  <a:schemeClr val="bg1"/>
                </a:solidFill>
              </a:rPr>
              <a:t>spokesmen</a:t>
            </a:r>
            <a:r>
              <a:rPr lang="it-IT" i="1" dirty="0">
                <a:solidFill>
                  <a:schemeClr val="bg1"/>
                </a:solidFill>
              </a:rPr>
              <a:t> </a:t>
            </a:r>
            <a:r>
              <a:rPr lang="it-IT" i="1" dirty="0" err="1">
                <a:solidFill>
                  <a:schemeClr val="bg1"/>
                </a:solidFill>
              </a:rPr>
              <a:t>among</a:t>
            </a:r>
            <a:r>
              <a:rPr lang="it-IT" i="1" dirty="0">
                <a:solidFill>
                  <a:schemeClr val="bg1"/>
                </a:solidFill>
              </a:rPr>
              <a:t> the </a:t>
            </a:r>
            <a:r>
              <a:rPr lang="it-IT" i="1" dirty="0" err="1">
                <a:solidFill>
                  <a:schemeClr val="bg1"/>
                </a:solidFill>
              </a:rPr>
              <a:t>intellectuals</a:t>
            </a:r>
            <a:r>
              <a:rPr lang="it-IT" i="1" dirty="0">
                <a:solidFill>
                  <a:schemeClr val="bg1"/>
                </a:solidFill>
              </a:rPr>
              <a:t>, </a:t>
            </a:r>
            <a:r>
              <a:rPr lang="it-IT" i="1" dirty="0" err="1">
                <a:solidFill>
                  <a:schemeClr val="bg1"/>
                </a:solidFill>
              </a:rPr>
              <a:t>not</a:t>
            </a:r>
            <a:r>
              <a:rPr lang="it-IT" i="1" dirty="0">
                <a:solidFill>
                  <a:schemeClr val="bg1"/>
                </a:solidFill>
              </a:rPr>
              <a:t> on the </a:t>
            </a:r>
            <a:r>
              <a:rPr lang="it-IT" i="1" dirty="0" err="1">
                <a:solidFill>
                  <a:schemeClr val="bg1"/>
                </a:solidFill>
              </a:rPr>
              <a:t>views</a:t>
            </a:r>
            <a:r>
              <a:rPr lang="it-IT" i="1" dirty="0">
                <a:solidFill>
                  <a:schemeClr val="bg1"/>
                </a:solidFill>
              </a:rPr>
              <a:t> of </a:t>
            </a:r>
            <a:r>
              <a:rPr lang="it-IT" i="1" dirty="0" err="1">
                <a:solidFill>
                  <a:schemeClr val="bg1"/>
                </a:solidFill>
              </a:rPr>
              <a:t>those</a:t>
            </a:r>
            <a:r>
              <a:rPr lang="it-IT" i="1" dirty="0">
                <a:solidFill>
                  <a:schemeClr val="bg1"/>
                </a:solidFill>
              </a:rPr>
              <a:t> </a:t>
            </a:r>
            <a:r>
              <a:rPr lang="it-IT" i="1" dirty="0" err="1">
                <a:solidFill>
                  <a:schemeClr val="bg1"/>
                </a:solidFill>
              </a:rPr>
              <a:t>who</a:t>
            </a:r>
            <a:r>
              <a:rPr lang="it-IT" i="1" dirty="0">
                <a:solidFill>
                  <a:schemeClr val="bg1"/>
                </a:solidFill>
              </a:rPr>
              <a:t> </a:t>
            </a:r>
            <a:r>
              <a:rPr lang="it-IT" i="1" dirty="0" err="1">
                <a:solidFill>
                  <a:schemeClr val="bg1"/>
                </a:solidFill>
              </a:rPr>
              <a:t>worked</a:t>
            </a:r>
            <a:r>
              <a:rPr lang="it-IT" i="1" dirty="0">
                <a:solidFill>
                  <a:schemeClr val="bg1"/>
                </a:solidFill>
              </a:rPr>
              <a:t> </a:t>
            </a:r>
            <a:r>
              <a:rPr lang="it-IT" i="1" dirty="0" err="1">
                <a:solidFill>
                  <a:schemeClr val="bg1"/>
                </a:solidFill>
              </a:rPr>
              <a:t>but</a:t>
            </a:r>
            <a:r>
              <a:rPr lang="it-IT" i="1" dirty="0">
                <a:solidFill>
                  <a:schemeClr val="bg1"/>
                </a:solidFill>
              </a:rPr>
              <a:t> </a:t>
            </a:r>
            <a:r>
              <a:rPr lang="it-IT" i="1" dirty="0" err="1">
                <a:solidFill>
                  <a:schemeClr val="bg1"/>
                </a:solidFill>
              </a:rPr>
              <a:t>were</a:t>
            </a:r>
            <a:r>
              <a:rPr lang="it-IT" i="1" dirty="0">
                <a:solidFill>
                  <a:schemeClr val="bg1"/>
                </a:solidFill>
              </a:rPr>
              <a:t> </a:t>
            </a:r>
            <a:r>
              <a:rPr lang="it-IT" i="1" dirty="0" err="1">
                <a:solidFill>
                  <a:schemeClr val="bg1"/>
                </a:solidFill>
              </a:rPr>
              <a:t>voiceless</a:t>
            </a:r>
            <a:r>
              <a:rPr lang="it-IT" i="1" dirty="0">
                <a:solidFill>
                  <a:schemeClr val="bg1"/>
                </a:solidFill>
              </a:rPr>
              <a:t>. </a:t>
            </a:r>
            <a:r>
              <a:rPr lang="it-IT" i="1" dirty="0" err="1">
                <a:solidFill>
                  <a:schemeClr val="bg1"/>
                </a:solidFill>
              </a:rPr>
              <a:t>But</a:t>
            </a:r>
            <a:r>
              <a:rPr lang="it-IT" i="1" dirty="0">
                <a:solidFill>
                  <a:schemeClr val="bg1"/>
                </a:solidFill>
              </a:rPr>
              <a:t> </a:t>
            </a:r>
            <a:r>
              <a:rPr lang="it-IT" i="1" dirty="0" err="1">
                <a:solidFill>
                  <a:schemeClr val="bg1"/>
                </a:solidFill>
              </a:rPr>
              <a:t>they</a:t>
            </a:r>
            <a:r>
              <a:rPr lang="it-IT" i="1" dirty="0">
                <a:solidFill>
                  <a:schemeClr val="bg1"/>
                </a:solidFill>
              </a:rPr>
              <a:t> </a:t>
            </a:r>
            <a:r>
              <a:rPr lang="it-IT" i="1" dirty="0" err="1">
                <a:solidFill>
                  <a:schemeClr val="bg1"/>
                </a:solidFill>
              </a:rPr>
              <a:t>were</a:t>
            </a:r>
            <a:r>
              <a:rPr lang="it-IT" i="1" dirty="0">
                <a:solidFill>
                  <a:schemeClr val="bg1"/>
                </a:solidFill>
              </a:rPr>
              <a:t> </a:t>
            </a:r>
            <a:r>
              <a:rPr lang="it-IT" i="1" dirty="0" err="1">
                <a:solidFill>
                  <a:schemeClr val="bg1"/>
                </a:solidFill>
              </a:rPr>
              <a:t>not</a:t>
            </a:r>
            <a:r>
              <a:rPr lang="it-IT" i="1" dirty="0">
                <a:solidFill>
                  <a:schemeClr val="bg1"/>
                </a:solidFill>
              </a:rPr>
              <a:t> </a:t>
            </a:r>
            <a:r>
              <a:rPr lang="it-IT" i="1" dirty="0" err="1">
                <a:solidFill>
                  <a:schemeClr val="bg1"/>
                </a:solidFill>
              </a:rPr>
              <a:t>wholly</a:t>
            </a:r>
            <a:r>
              <a:rPr lang="it-IT" i="1" dirty="0">
                <a:solidFill>
                  <a:schemeClr val="bg1"/>
                </a:solidFill>
              </a:rPr>
              <a:t> so. </a:t>
            </a:r>
            <a:r>
              <a:rPr lang="it-IT" i="1" dirty="0" err="1">
                <a:solidFill>
                  <a:schemeClr val="bg1"/>
                </a:solidFill>
              </a:rPr>
              <a:t>They</a:t>
            </a:r>
            <a:r>
              <a:rPr lang="it-IT" i="1" dirty="0">
                <a:solidFill>
                  <a:schemeClr val="bg1"/>
                </a:solidFill>
              </a:rPr>
              <a:t> </a:t>
            </a:r>
            <a:r>
              <a:rPr lang="it-IT" i="1" dirty="0" err="1">
                <a:solidFill>
                  <a:schemeClr val="bg1"/>
                </a:solidFill>
              </a:rPr>
              <a:t>expressed</a:t>
            </a:r>
            <a:r>
              <a:rPr lang="it-IT" i="1" dirty="0">
                <a:solidFill>
                  <a:schemeClr val="bg1"/>
                </a:solidFill>
              </a:rPr>
              <a:t> </a:t>
            </a:r>
            <a:r>
              <a:rPr lang="it-IT" i="1" dirty="0" err="1">
                <a:solidFill>
                  <a:schemeClr val="bg1"/>
                </a:solidFill>
              </a:rPr>
              <a:t>themselves</a:t>
            </a:r>
            <a:r>
              <a:rPr lang="it-IT" i="1" dirty="0">
                <a:solidFill>
                  <a:schemeClr val="bg1"/>
                </a:solidFill>
              </a:rPr>
              <a:t> in </a:t>
            </a:r>
            <a:r>
              <a:rPr lang="it-IT" i="1" dirty="0" err="1">
                <a:solidFill>
                  <a:schemeClr val="bg1"/>
                </a:solidFill>
              </a:rPr>
              <a:t>their</a:t>
            </a:r>
            <a:r>
              <a:rPr lang="it-IT" i="1" dirty="0">
                <a:solidFill>
                  <a:schemeClr val="bg1"/>
                </a:solidFill>
              </a:rPr>
              <a:t> </a:t>
            </a:r>
            <a:r>
              <a:rPr lang="it-IT" i="1" dirty="0" err="1">
                <a:solidFill>
                  <a:schemeClr val="bg1"/>
                </a:solidFill>
              </a:rPr>
              <a:t>cults</a:t>
            </a:r>
            <a:r>
              <a:rPr lang="it-IT" i="1" dirty="0">
                <a:solidFill>
                  <a:schemeClr val="bg1"/>
                </a:solidFill>
              </a:rPr>
              <a:t>, for </a:t>
            </a:r>
            <a:r>
              <a:rPr lang="it-IT" i="1" dirty="0" err="1">
                <a:solidFill>
                  <a:schemeClr val="bg1"/>
                </a:solidFill>
              </a:rPr>
              <a:t>example</a:t>
            </a:r>
            <a:r>
              <a:rPr lang="it-IT" i="1" dirty="0">
                <a:solidFill>
                  <a:schemeClr val="bg1"/>
                </a:solidFill>
              </a:rPr>
              <a:t>, and </a:t>
            </a:r>
            <a:r>
              <a:rPr lang="it-IT" i="1" dirty="0" err="1">
                <a:solidFill>
                  <a:schemeClr val="bg1"/>
                </a:solidFill>
              </a:rPr>
              <a:t>it</a:t>
            </a:r>
            <a:r>
              <a:rPr lang="it-IT" i="1" dirty="0">
                <a:solidFill>
                  <a:schemeClr val="bg1"/>
                </a:solidFill>
              </a:rPr>
              <a:t> </a:t>
            </a:r>
            <a:r>
              <a:rPr lang="it-IT" i="1" dirty="0" err="1">
                <a:solidFill>
                  <a:schemeClr val="bg1"/>
                </a:solidFill>
              </a:rPr>
              <a:t>is</a:t>
            </a:r>
            <a:r>
              <a:rPr lang="it-IT" i="1" dirty="0">
                <a:solidFill>
                  <a:schemeClr val="bg1"/>
                </a:solidFill>
              </a:rPr>
              <a:t> to be </a:t>
            </a:r>
            <a:r>
              <a:rPr lang="it-IT" i="1" dirty="0" err="1">
                <a:solidFill>
                  <a:schemeClr val="bg1"/>
                </a:solidFill>
              </a:rPr>
              <a:t>noted</a:t>
            </a:r>
            <a:r>
              <a:rPr lang="it-IT" i="1" dirty="0">
                <a:solidFill>
                  <a:schemeClr val="bg1"/>
                </a:solidFill>
              </a:rPr>
              <a:t> </a:t>
            </a:r>
            <a:r>
              <a:rPr lang="it-IT" i="1" dirty="0" err="1">
                <a:solidFill>
                  <a:schemeClr val="bg1"/>
                </a:solidFill>
              </a:rPr>
              <a:t>that</a:t>
            </a:r>
            <a:r>
              <a:rPr lang="it-IT" i="1" dirty="0">
                <a:solidFill>
                  <a:schemeClr val="bg1"/>
                </a:solidFill>
              </a:rPr>
              <a:t> </a:t>
            </a:r>
            <a:r>
              <a:rPr lang="it-IT" i="1" dirty="0" err="1">
                <a:solidFill>
                  <a:schemeClr val="bg1"/>
                </a:solidFill>
              </a:rPr>
              <a:t>though</a:t>
            </a:r>
            <a:r>
              <a:rPr lang="it-IT" i="1" dirty="0">
                <a:solidFill>
                  <a:schemeClr val="bg1"/>
                </a:solidFill>
              </a:rPr>
              <a:t> </a:t>
            </a:r>
            <a:r>
              <a:rPr lang="it-IT" i="1" dirty="0" err="1">
                <a:solidFill>
                  <a:schemeClr val="bg1"/>
                </a:solidFill>
              </a:rPr>
              <a:t>Hephaestus</a:t>
            </a:r>
            <a:r>
              <a:rPr lang="it-IT" i="1" dirty="0">
                <a:solidFill>
                  <a:schemeClr val="bg1"/>
                </a:solidFill>
              </a:rPr>
              <a:t> (the Roman Vulcan), the </a:t>
            </a:r>
            <a:r>
              <a:rPr lang="it-IT" i="1" dirty="0" err="1">
                <a:solidFill>
                  <a:schemeClr val="bg1"/>
                </a:solidFill>
              </a:rPr>
              <a:t>craftsman</a:t>
            </a:r>
            <a:r>
              <a:rPr lang="it-IT" i="1" dirty="0">
                <a:solidFill>
                  <a:schemeClr val="bg1"/>
                </a:solidFill>
              </a:rPr>
              <a:t> </a:t>
            </a:r>
            <a:r>
              <a:rPr lang="it-IT" i="1" dirty="0" err="1">
                <a:solidFill>
                  <a:schemeClr val="bg1"/>
                </a:solidFill>
              </a:rPr>
              <a:t>among</a:t>
            </a:r>
            <a:r>
              <a:rPr lang="it-IT" i="1" dirty="0">
                <a:solidFill>
                  <a:schemeClr val="bg1"/>
                </a:solidFill>
              </a:rPr>
              <a:t> the </a:t>
            </a:r>
            <a:r>
              <a:rPr lang="it-IT" i="1" dirty="0" err="1">
                <a:solidFill>
                  <a:schemeClr val="bg1"/>
                </a:solidFill>
              </a:rPr>
              <a:t>gods</a:t>
            </a:r>
            <a:r>
              <a:rPr lang="it-IT" i="1" dirty="0">
                <a:solidFill>
                  <a:schemeClr val="bg1"/>
                </a:solidFill>
              </a:rPr>
              <a:t>, </a:t>
            </a:r>
            <a:r>
              <a:rPr lang="it-IT" i="1" dirty="0" err="1">
                <a:solidFill>
                  <a:schemeClr val="bg1"/>
                </a:solidFill>
              </a:rPr>
              <a:t>was</a:t>
            </a:r>
            <a:r>
              <a:rPr lang="it-IT" i="1" dirty="0">
                <a:solidFill>
                  <a:schemeClr val="bg1"/>
                </a:solidFill>
              </a:rPr>
              <a:t> in a </a:t>
            </a:r>
            <a:r>
              <a:rPr lang="it-IT" i="1" dirty="0" err="1">
                <a:solidFill>
                  <a:schemeClr val="bg1"/>
                </a:solidFill>
              </a:rPr>
              <a:t>sense</a:t>
            </a:r>
            <a:r>
              <a:rPr lang="it-IT" i="1" dirty="0">
                <a:solidFill>
                  <a:schemeClr val="bg1"/>
                </a:solidFill>
              </a:rPr>
              <a:t> a patron of the </a:t>
            </a:r>
            <a:r>
              <a:rPr lang="it-IT" i="1" dirty="0" err="1">
                <a:solidFill>
                  <a:schemeClr val="bg1"/>
                </a:solidFill>
              </a:rPr>
              <a:t>crafts</a:t>
            </a:r>
            <a:r>
              <a:rPr lang="it-IT" i="1" dirty="0">
                <a:solidFill>
                  <a:schemeClr val="bg1"/>
                </a:solidFill>
              </a:rPr>
              <a:t>, and </a:t>
            </a:r>
            <a:r>
              <a:rPr lang="it-IT" i="1" dirty="0" err="1">
                <a:solidFill>
                  <a:schemeClr val="bg1"/>
                </a:solidFill>
              </a:rPr>
              <a:t>especially</a:t>
            </a:r>
            <a:r>
              <a:rPr lang="it-IT" i="1" dirty="0">
                <a:solidFill>
                  <a:schemeClr val="bg1"/>
                </a:solidFill>
              </a:rPr>
              <a:t> of the </a:t>
            </a:r>
            <a:r>
              <a:rPr lang="it-IT" i="1" dirty="0" err="1">
                <a:solidFill>
                  <a:schemeClr val="bg1"/>
                </a:solidFill>
              </a:rPr>
              <a:t>metallurgists</a:t>
            </a:r>
            <a:r>
              <a:rPr lang="it-IT" i="1" dirty="0">
                <a:solidFill>
                  <a:schemeClr val="bg1"/>
                </a:solidFill>
              </a:rPr>
              <a:t>, he </a:t>
            </a:r>
            <a:r>
              <a:rPr lang="it-IT" i="1" dirty="0" err="1">
                <a:solidFill>
                  <a:schemeClr val="bg1"/>
                </a:solidFill>
              </a:rPr>
              <a:t>was</a:t>
            </a:r>
            <a:r>
              <a:rPr lang="it-IT" i="1" dirty="0">
                <a:solidFill>
                  <a:schemeClr val="bg1"/>
                </a:solidFill>
              </a:rPr>
              <a:t> an </a:t>
            </a:r>
            <a:r>
              <a:rPr lang="it-IT" i="1" dirty="0" err="1">
                <a:solidFill>
                  <a:schemeClr val="bg1"/>
                </a:solidFill>
              </a:rPr>
              <a:t>inferior</a:t>
            </a:r>
            <a:r>
              <a:rPr lang="it-IT" i="1" dirty="0">
                <a:solidFill>
                  <a:schemeClr val="bg1"/>
                </a:solidFill>
              </a:rPr>
              <a:t> </a:t>
            </a:r>
            <a:r>
              <a:rPr lang="it-IT" i="1" dirty="0" err="1">
                <a:solidFill>
                  <a:schemeClr val="bg1"/>
                </a:solidFill>
              </a:rPr>
              <a:t>deity</a:t>
            </a:r>
            <a:r>
              <a:rPr lang="it-IT" i="1" dirty="0">
                <a:solidFill>
                  <a:schemeClr val="bg1"/>
                </a:solidFill>
              </a:rPr>
              <a:t> in </a:t>
            </a:r>
            <a:r>
              <a:rPr lang="it-IT" i="1" dirty="0" err="1">
                <a:solidFill>
                  <a:schemeClr val="bg1"/>
                </a:solidFill>
              </a:rPr>
              <a:t>heaven</a:t>
            </a:r>
            <a:r>
              <a:rPr lang="it-IT" i="1" dirty="0">
                <a:solidFill>
                  <a:schemeClr val="bg1"/>
                </a:solidFill>
              </a:rPr>
              <a:t> and he </a:t>
            </a:r>
            <a:r>
              <a:rPr lang="it-IT" i="1" dirty="0" err="1">
                <a:solidFill>
                  <a:schemeClr val="bg1"/>
                </a:solidFill>
              </a:rPr>
              <a:t>received</a:t>
            </a:r>
            <a:r>
              <a:rPr lang="it-IT" i="1" dirty="0">
                <a:solidFill>
                  <a:schemeClr val="bg1"/>
                </a:solidFill>
              </a:rPr>
              <a:t> </a:t>
            </a:r>
            <a:r>
              <a:rPr lang="it-IT" i="1" dirty="0" err="1">
                <a:solidFill>
                  <a:schemeClr val="bg1"/>
                </a:solidFill>
              </a:rPr>
              <a:t>little</a:t>
            </a:r>
            <a:r>
              <a:rPr lang="it-IT" i="1" dirty="0">
                <a:solidFill>
                  <a:schemeClr val="bg1"/>
                </a:solidFill>
              </a:rPr>
              <a:t> </a:t>
            </a:r>
            <a:r>
              <a:rPr lang="it-IT" i="1" dirty="0" err="1">
                <a:solidFill>
                  <a:schemeClr val="bg1"/>
                </a:solidFill>
              </a:rPr>
              <a:t>formal</a:t>
            </a:r>
            <a:r>
              <a:rPr lang="it-IT" i="1" dirty="0">
                <a:solidFill>
                  <a:schemeClr val="bg1"/>
                </a:solidFill>
              </a:rPr>
              <a:t> </a:t>
            </a:r>
            <a:r>
              <a:rPr lang="it-IT" i="1" dirty="0" err="1">
                <a:solidFill>
                  <a:schemeClr val="bg1"/>
                </a:solidFill>
              </a:rPr>
              <a:t>worship</a:t>
            </a:r>
            <a:r>
              <a:rPr lang="it-IT" i="1" dirty="0">
                <a:solidFill>
                  <a:schemeClr val="bg1"/>
                </a:solidFill>
              </a:rPr>
              <a:t> and </a:t>
            </a:r>
            <a:r>
              <a:rPr lang="it-IT" i="1" dirty="0" err="1">
                <a:solidFill>
                  <a:schemeClr val="bg1"/>
                </a:solidFill>
              </a:rPr>
              <a:t>few</a:t>
            </a:r>
            <a:r>
              <a:rPr lang="it-IT" i="1" dirty="0">
                <a:solidFill>
                  <a:schemeClr val="bg1"/>
                </a:solidFill>
              </a:rPr>
              <a:t> </a:t>
            </a:r>
            <a:r>
              <a:rPr lang="it-IT" i="1" dirty="0" err="1">
                <a:solidFill>
                  <a:schemeClr val="bg1"/>
                </a:solidFill>
              </a:rPr>
              <a:t>temples</a:t>
            </a:r>
            <a:r>
              <a:rPr lang="it-IT" i="1" dirty="0">
                <a:solidFill>
                  <a:schemeClr val="bg1"/>
                </a:solidFill>
              </a:rPr>
              <a:t> on </a:t>
            </a:r>
            <a:r>
              <a:rPr lang="it-IT" i="1" dirty="0" err="1">
                <a:solidFill>
                  <a:schemeClr val="bg1"/>
                </a:solidFill>
              </a:rPr>
              <a:t>earth</a:t>
            </a:r>
            <a:r>
              <a:rPr lang="it-IT" i="1" dirty="0">
                <a:solidFill>
                  <a:schemeClr val="bg1"/>
                </a:solidFill>
              </a:rPr>
              <a:t>.</a:t>
            </a:r>
          </a:p>
        </p:txBody>
      </p:sp>
    </p:spTree>
    <p:extLst>
      <p:ext uri="{BB962C8B-B14F-4D97-AF65-F5344CB8AC3E}">
        <p14:creationId xmlns:p14="http://schemas.microsoft.com/office/powerpoint/2010/main" val="216667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9865E3F-870D-A447-ADA0-CDCFDE3EBFA2}"/>
              </a:ext>
            </a:extLst>
          </p:cNvPr>
          <p:cNvSpPr>
            <a:spLocks noGrp="1"/>
          </p:cNvSpPr>
          <p:nvPr>
            <p:ph type="title"/>
          </p:nvPr>
        </p:nvSpPr>
        <p:spPr/>
        <p:txBody>
          <a:bodyPr/>
          <a:lstStyle/>
          <a:p>
            <a:pPr algn="ctr"/>
            <a:r>
              <a:rPr lang="it-IT" dirty="0">
                <a:solidFill>
                  <a:schemeClr val="bg1"/>
                </a:solidFill>
              </a:rPr>
              <a:t>Un rapporto non limitato alle divinità funzionali</a:t>
            </a:r>
          </a:p>
        </p:txBody>
      </p:sp>
      <p:sp>
        <p:nvSpPr>
          <p:cNvPr id="3" name="Segnaposto contenuto 2">
            <a:extLst>
              <a:ext uri="{FF2B5EF4-FFF2-40B4-BE49-F238E27FC236}">
                <a16:creationId xmlns:a16="http://schemas.microsoft.com/office/drawing/2014/main" xmlns="" id="{EDEE3273-C09F-C341-97D2-65C6E033054A}"/>
              </a:ext>
            </a:extLst>
          </p:cNvPr>
          <p:cNvSpPr>
            <a:spLocks noGrp="1"/>
          </p:cNvSpPr>
          <p:nvPr>
            <p:ph idx="1"/>
          </p:nvPr>
        </p:nvSpPr>
        <p:spPr/>
        <p:txBody>
          <a:bodyPr anchor="ctr"/>
          <a:lstStyle/>
          <a:p>
            <a:pPr algn="just"/>
            <a:r>
              <a:rPr lang="it-IT" dirty="0">
                <a:solidFill>
                  <a:schemeClr val="bg1"/>
                </a:solidFill>
              </a:rPr>
              <a:t>Frequenti i casi in cui la gente di mestiere, nella scelta dell'interlocutore divino non teneva conto della sua funzionalità, ma semplicemente si conformava alle pratiche di culto locali.</a:t>
            </a:r>
          </a:p>
          <a:p>
            <a:pPr algn="just"/>
            <a:r>
              <a:rPr lang="it-IT" dirty="0">
                <a:solidFill>
                  <a:schemeClr val="bg1"/>
                </a:solidFill>
              </a:rPr>
              <a:t>Così il pompeiano </a:t>
            </a:r>
            <a:r>
              <a:rPr lang="it-IT" i="1" dirty="0" err="1">
                <a:solidFill>
                  <a:schemeClr val="bg1"/>
                </a:solidFill>
              </a:rPr>
              <a:t>Verecundus</a:t>
            </a:r>
            <a:r>
              <a:rPr lang="it-IT" dirty="0">
                <a:solidFill>
                  <a:schemeClr val="bg1"/>
                </a:solidFill>
              </a:rPr>
              <a:t> raffigurò la dea poliade Venere, al di sopra di una scena di lavorazione e vendita di tessuti, nella parete esterna della sua bottega, guadagnandosi in tal modo la benevolenza dei sui concittadini e delle autorità locali.</a:t>
            </a:r>
          </a:p>
          <a:p>
            <a:pPr algn="just"/>
            <a:r>
              <a:rPr lang="it-IT" dirty="0">
                <a:solidFill>
                  <a:schemeClr val="bg1"/>
                </a:solidFill>
              </a:rPr>
              <a:t>Le medesime conclusioni in Baratta 2009, a proposito dei culti professati dai soldati che hanno un "mestiere": culti propri dell'esercito, piuttosto che connessi con le loro attività lavorative.</a:t>
            </a:r>
          </a:p>
          <a:p>
            <a:pPr algn="just"/>
            <a:endParaRPr lang="it-IT" dirty="0">
              <a:solidFill>
                <a:schemeClr val="bg1"/>
              </a:solidFill>
            </a:endParaRPr>
          </a:p>
        </p:txBody>
      </p:sp>
    </p:spTree>
    <p:extLst>
      <p:ext uri="{BB962C8B-B14F-4D97-AF65-F5344CB8AC3E}">
        <p14:creationId xmlns:p14="http://schemas.microsoft.com/office/powerpoint/2010/main" val="1240493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982F591B-43EE-354F-98D2-6A89367E4F70}"/>
              </a:ext>
            </a:extLst>
          </p:cNvPr>
          <p:cNvSpPr>
            <a:spLocks noGrp="1"/>
          </p:cNvSpPr>
          <p:nvPr>
            <p:ph type="title"/>
          </p:nvPr>
        </p:nvSpPr>
        <p:spPr/>
        <p:txBody>
          <a:bodyPr/>
          <a:lstStyle/>
          <a:p>
            <a:pPr algn="ctr"/>
            <a:r>
              <a:rPr lang="it-IT" dirty="0">
                <a:solidFill>
                  <a:schemeClr val="bg1"/>
                </a:solidFill>
              </a:rPr>
              <a:t>Venus Pompeiana nella bottega di </a:t>
            </a:r>
            <a:r>
              <a:rPr lang="it-IT" dirty="0" err="1">
                <a:solidFill>
                  <a:schemeClr val="bg1"/>
                </a:solidFill>
              </a:rPr>
              <a:t>Verecundus</a:t>
            </a:r>
            <a:endParaRPr lang="it-IT" dirty="0">
              <a:solidFill>
                <a:schemeClr val="bg1"/>
              </a:solidFill>
            </a:endParaRPr>
          </a:p>
        </p:txBody>
      </p:sp>
      <p:pic>
        <p:nvPicPr>
          <p:cNvPr id="8" name="Immagine 7">
            <a:extLst>
              <a:ext uri="{FF2B5EF4-FFF2-40B4-BE49-F238E27FC236}">
                <a16:creationId xmlns:a16="http://schemas.microsoft.com/office/drawing/2014/main" xmlns="" id="{82CB3182-9D4B-2947-9ECE-C3552D716E10}"/>
              </a:ext>
            </a:extLst>
          </p:cNvPr>
          <p:cNvPicPr>
            <a:picLocks noChangeAspect="1"/>
          </p:cNvPicPr>
          <p:nvPr/>
        </p:nvPicPr>
        <p:blipFill>
          <a:blip r:embed="rId2"/>
          <a:stretch>
            <a:fillRect/>
          </a:stretch>
        </p:blipFill>
        <p:spPr>
          <a:xfrm>
            <a:off x="221996" y="1825624"/>
            <a:ext cx="5673732" cy="4351339"/>
          </a:xfrm>
          <a:prstGeom prst="rect">
            <a:avLst/>
          </a:prstGeom>
        </p:spPr>
      </p:pic>
      <p:pic>
        <p:nvPicPr>
          <p:cNvPr id="9" name="Segnaposto contenuto 4" descr="OfficinaVerecundus1.jpg">
            <a:extLst>
              <a:ext uri="{FF2B5EF4-FFF2-40B4-BE49-F238E27FC236}">
                <a16:creationId xmlns:a16="http://schemas.microsoft.com/office/drawing/2014/main" xmlns="" id="{EE7E35F4-B8D5-5243-9303-D7D26679BC06}"/>
              </a:ext>
            </a:extLst>
          </p:cNvPr>
          <p:cNvPicPr>
            <a:picLocks noGrp="1" noChangeAspect="1"/>
          </p:cNvPicPr>
          <p:nvPr>
            <p:ph sz="half" idx="2"/>
          </p:nvPr>
        </p:nvPicPr>
        <p:blipFill>
          <a:blip r:embed="rId3">
            <a:lum bright="-6000" contrast="4000"/>
            <a:extLst>
              <a:ext uri="{28A0092B-C50C-407E-A947-70E740481C1C}">
                <a14:useLocalDpi xmlns:a14="http://schemas.microsoft.com/office/drawing/2010/main" val="0"/>
              </a:ext>
            </a:extLst>
          </a:blip>
          <a:srcRect/>
          <a:stretch>
            <a:fillRect/>
          </a:stretch>
        </p:blipFill>
        <p:spPr>
          <a:xfrm>
            <a:off x="7042616" y="1825624"/>
            <a:ext cx="4155652" cy="4343327"/>
          </a:xfrm>
        </p:spPr>
      </p:pic>
    </p:spTree>
    <p:extLst>
      <p:ext uri="{BB962C8B-B14F-4D97-AF65-F5344CB8AC3E}">
        <p14:creationId xmlns:p14="http://schemas.microsoft.com/office/powerpoint/2010/main" val="2682897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6F41850-FADE-5B4F-BDAF-812E9EA99317}"/>
              </a:ext>
            </a:extLst>
          </p:cNvPr>
          <p:cNvSpPr>
            <a:spLocks noGrp="1"/>
          </p:cNvSpPr>
          <p:nvPr>
            <p:ph type="title"/>
          </p:nvPr>
        </p:nvSpPr>
        <p:spPr/>
        <p:txBody>
          <a:bodyPr>
            <a:noAutofit/>
          </a:bodyPr>
          <a:lstStyle/>
          <a:p>
            <a:pPr algn="ctr"/>
            <a:r>
              <a:rPr lang="it-IT" sz="4000" dirty="0">
                <a:solidFill>
                  <a:schemeClr val="bg1"/>
                </a:solidFill>
              </a:rPr>
              <a:t>La religiosità come strumento di affermazione identitaria</a:t>
            </a:r>
          </a:p>
        </p:txBody>
      </p:sp>
      <p:sp>
        <p:nvSpPr>
          <p:cNvPr id="3" name="Segnaposto contenuto 2">
            <a:extLst>
              <a:ext uri="{FF2B5EF4-FFF2-40B4-BE49-F238E27FC236}">
                <a16:creationId xmlns:a16="http://schemas.microsoft.com/office/drawing/2014/main" xmlns="" id="{BA667CF1-5C5E-674C-8AF6-6276E3AACED7}"/>
              </a:ext>
            </a:extLst>
          </p:cNvPr>
          <p:cNvSpPr>
            <a:spLocks noGrp="1"/>
          </p:cNvSpPr>
          <p:nvPr>
            <p:ph idx="1"/>
          </p:nvPr>
        </p:nvSpPr>
        <p:spPr/>
        <p:txBody>
          <a:bodyPr>
            <a:normAutofit fontScale="92500" lnSpcReduction="10000"/>
          </a:bodyPr>
          <a:lstStyle/>
          <a:p>
            <a:pPr algn="just"/>
            <a:r>
              <a:rPr lang="it-IT" dirty="0">
                <a:solidFill>
                  <a:schemeClr val="bg1"/>
                </a:solidFill>
              </a:rPr>
              <a:t>In un buon numero di </a:t>
            </a:r>
            <a:r>
              <a:rPr lang="it-IT" i="1" dirty="0" err="1">
                <a:solidFill>
                  <a:schemeClr val="bg1"/>
                </a:solidFill>
              </a:rPr>
              <a:t>tituli</a:t>
            </a:r>
            <a:r>
              <a:rPr lang="it-IT" i="1" dirty="0">
                <a:solidFill>
                  <a:schemeClr val="bg1"/>
                </a:solidFill>
              </a:rPr>
              <a:t> sacri</a:t>
            </a:r>
            <a:r>
              <a:rPr lang="it-IT" dirty="0">
                <a:solidFill>
                  <a:schemeClr val="bg1"/>
                </a:solidFill>
              </a:rPr>
              <a:t> la menzione del mestiere pare legata essenzialmente al prestigio della professione stessa, non di rado pertinente l'amministrazione pubblica).</a:t>
            </a:r>
          </a:p>
          <a:p>
            <a:pPr algn="just"/>
            <a:r>
              <a:rPr lang="it-IT" dirty="0">
                <a:solidFill>
                  <a:schemeClr val="bg1"/>
                </a:solidFill>
              </a:rPr>
              <a:t>Non siamo certi che nella coscienza del devoto il rapporto tra sua professionalità fosse sentito come stretto: l'iscrizione sacra è soprattutto occasione per affermare la propria identità, di cui l'attività professionale è sentita come essenziale.</a:t>
            </a:r>
          </a:p>
          <a:p>
            <a:pPr algn="just"/>
            <a:r>
              <a:rPr lang="it-IT" dirty="0">
                <a:solidFill>
                  <a:schemeClr val="bg1"/>
                </a:solidFill>
              </a:rPr>
              <a:t>E nel caso di dediche di pregio è modalità per dimostrare il proprio successo economico.</a:t>
            </a:r>
          </a:p>
          <a:p>
            <a:pPr algn="just"/>
            <a:r>
              <a:rPr lang="it-IT" dirty="0">
                <a:solidFill>
                  <a:schemeClr val="bg1"/>
                </a:solidFill>
              </a:rPr>
              <a:t>La comparsa del mestiere in un documento votivo, in cui la richiesta di definizione identitaria è meno forte che nelle iscrizioni, pare segnalare un orgoglio professionale particolarmente spiccato.</a:t>
            </a:r>
          </a:p>
        </p:txBody>
      </p:sp>
    </p:spTree>
    <p:extLst>
      <p:ext uri="{BB962C8B-B14F-4D97-AF65-F5344CB8AC3E}">
        <p14:creationId xmlns:p14="http://schemas.microsoft.com/office/powerpoint/2010/main" val="2591188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6C2E659-69B7-4C45-92BF-2A5B0ECAE006}"/>
              </a:ext>
            </a:extLst>
          </p:cNvPr>
          <p:cNvSpPr>
            <a:spLocks noGrp="1"/>
          </p:cNvSpPr>
          <p:nvPr>
            <p:ph type="title"/>
          </p:nvPr>
        </p:nvSpPr>
        <p:spPr/>
        <p:txBody>
          <a:bodyPr>
            <a:noAutofit/>
          </a:bodyPr>
          <a:lstStyle/>
          <a:p>
            <a:pPr algn="ctr"/>
            <a:r>
              <a:rPr lang="it-IT" sz="3600" dirty="0">
                <a:solidFill>
                  <a:schemeClr val="bg1"/>
                </a:solidFill>
              </a:rPr>
              <a:t>La religiosità come strumento di integrazione sociale dei lavoratori e delle loro organizzazioni</a:t>
            </a:r>
            <a:endParaRPr lang="it-IT" sz="3600" dirty="0"/>
          </a:p>
        </p:txBody>
      </p:sp>
      <p:sp>
        <p:nvSpPr>
          <p:cNvPr id="3" name="Segnaposto contenuto 2">
            <a:extLst>
              <a:ext uri="{FF2B5EF4-FFF2-40B4-BE49-F238E27FC236}">
                <a16:creationId xmlns:a16="http://schemas.microsoft.com/office/drawing/2014/main" xmlns="" id="{12E474ED-D176-1449-8710-F93677341A08}"/>
              </a:ext>
            </a:extLst>
          </p:cNvPr>
          <p:cNvSpPr>
            <a:spLocks noGrp="1"/>
          </p:cNvSpPr>
          <p:nvPr>
            <p:ph idx="1"/>
          </p:nvPr>
        </p:nvSpPr>
        <p:spPr/>
        <p:txBody>
          <a:bodyPr anchor="ctr"/>
          <a:lstStyle/>
          <a:p>
            <a:pPr algn="just"/>
            <a:r>
              <a:rPr lang="it-IT" dirty="0">
                <a:solidFill>
                  <a:schemeClr val="bg1"/>
                </a:solidFill>
              </a:rPr>
              <a:t>Lo sfoggio di </a:t>
            </a:r>
            <a:r>
              <a:rPr lang="it-IT" i="1" dirty="0">
                <a:solidFill>
                  <a:schemeClr val="bg1"/>
                </a:solidFill>
              </a:rPr>
              <a:t>pietas</a:t>
            </a:r>
            <a:r>
              <a:rPr lang="it-IT" dirty="0">
                <a:solidFill>
                  <a:schemeClr val="bg1"/>
                </a:solidFill>
              </a:rPr>
              <a:t> religiosa, una valore universalmente valorizzato nelle società antiche, diviene strumento di integrazione sociale per la gente di mestiere, di regola marginalizzata per la sua bassa estrazione.</a:t>
            </a:r>
          </a:p>
          <a:p>
            <a:pPr algn="just"/>
            <a:r>
              <a:rPr lang="it-IT" dirty="0">
                <a:solidFill>
                  <a:schemeClr val="bg1"/>
                </a:solidFill>
              </a:rPr>
              <a:t>Una strumento usato a titolo individuale, ma più intensamente dalle associazioni di mestiere, come altri corpi intermedi della città vettori essenziali di sociabilità.</a:t>
            </a:r>
          </a:p>
          <a:p>
            <a:pPr algn="just"/>
            <a:r>
              <a:rPr lang="it-IT" dirty="0">
                <a:solidFill>
                  <a:schemeClr val="bg1"/>
                </a:solidFill>
              </a:rPr>
              <a:t>Un ribaltamento piuttosto netto della prospettiva </a:t>
            </a:r>
            <a:r>
              <a:rPr lang="it-IT" dirty="0" err="1">
                <a:solidFill>
                  <a:schemeClr val="bg1"/>
                </a:solidFill>
              </a:rPr>
              <a:t>finleyana</a:t>
            </a:r>
            <a:r>
              <a:rPr lang="it-IT" dirty="0">
                <a:solidFill>
                  <a:schemeClr val="bg1"/>
                </a:solidFill>
              </a:rPr>
              <a:t>: la religione da segno di subordinazione sociale a veicolo di affermazione sociale.</a:t>
            </a:r>
          </a:p>
        </p:txBody>
      </p:sp>
    </p:spTree>
    <p:extLst>
      <p:ext uri="{BB962C8B-B14F-4D97-AF65-F5344CB8AC3E}">
        <p14:creationId xmlns:p14="http://schemas.microsoft.com/office/powerpoint/2010/main" val="306794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9267604-C3B2-FA41-A4D7-081A66D9AB1C}"/>
              </a:ext>
            </a:extLst>
          </p:cNvPr>
          <p:cNvSpPr>
            <a:spLocks noGrp="1"/>
          </p:cNvSpPr>
          <p:nvPr>
            <p:ph type="title"/>
          </p:nvPr>
        </p:nvSpPr>
        <p:spPr/>
        <p:txBody>
          <a:bodyPr/>
          <a:lstStyle/>
          <a:p>
            <a:pPr algn="ctr"/>
            <a:r>
              <a:rPr lang="it-IT" dirty="0">
                <a:solidFill>
                  <a:schemeClr val="bg1"/>
                </a:solidFill>
              </a:rPr>
              <a:t>Il </a:t>
            </a:r>
            <a:r>
              <a:rPr lang="it-IT" i="1" dirty="0">
                <a:solidFill>
                  <a:schemeClr val="bg1"/>
                </a:solidFill>
              </a:rPr>
              <a:t>Genius </a:t>
            </a:r>
            <a:r>
              <a:rPr lang="it-IT" i="1" dirty="0" err="1">
                <a:solidFill>
                  <a:schemeClr val="bg1"/>
                </a:solidFill>
              </a:rPr>
              <a:t>collegii</a:t>
            </a:r>
            <a:r>
              <a:rPr lang="it-IT" dirty="0">
                <a:solidFill>
                  <a:schemeClr val="bg1"/>
                </a:solidFill>
              </a:rPr>
              <a:t>, catalizzatore della religiosità sociale della gente di mestiere</a:t>
            </a:r>
          </a:p>
        </p:txBody>
      </p:sp>
      <p:sp>
        <p:nvSpPr>
          <p:cNvPr id="3" name="Segnaposto contenuto 2">
            <a:extLst>
              <a:ext uri="{FF2B5EF4-FFF2-40B4-BE49-F238E27FC236}">
                <a16:creationId xmlns:a16="http://schemas.microsoft.com/office/drawing/2014/main" xmlns="" id="{A3514B41-4DC6-A449-8B15-B618F8773DA9}"/>
              </a:ext>
            </a:extLst>
          </p:cNvPr>
          <p:cNvSpPr>
            <a:spLocks noGrp="1"/>
          </p:cNvSpPr>
          <p:nvPr>
            <p:ph idx="1"/>
          </p:nvPr>
        </p:nvSpPr>
        <p:spPr/>
        <p:txBody>
          <a:bodyPr>
            <a:noAutofit/>
          </a:bodyPr>
          <a:lstStyle/>
          <a:p>
            <a:pPr algn="just"/>
            <a:r>
              <a:rPr lang="it-IT" sz="2000" dirty="0">
                <a:solidFill>
                  <a:schemeClr val="bg1"/>
                </a:solidFill>
              </a:rPr>
              <a:t>Tra le divinità venerate dai membri della associazioni di mestiere un ruolo rilevante ha il </a:t>
            </a:r>
            <a:r>
              <a:rPr lang="it-IT" sz="2000" i="1" dirty="0">
                <a:solidFill>
                  <a:schemeClr val="bg1"/>
                </a:solidFill>
              </a:rPr>
              <a:t>Genius</a:t>
            </a:r>
            <a:r>
              <a:rPr lang="it-IT" sz="2000" dirty="0">
                <a:solidFill>
                  <a:schemeClr val="bg1"/>
                </a:solidFill>
              </a:rPr>
              <a:t> dell'associazione stessa, con un </a:t>
            </a:r>
            <a:r>
              <a:rPr lang="it-IT" sz="2000" i="1" dirty="0">
                <a:solidFill>
                  <a:schemeClr val="bg1"/>
                </a:solidFill>
              </a:rPr>
              <a:t>corpus</a:t>
            </a:r>
            <a:r>
              <a:rPr lang="it-IT" sz="2000" dirty="0">
                <a:solidFill>
                  <a:schemeClr val="bg1"/>
                </a:solidFill>
              </a:rPr>
              <a:t> di circa 80 testimonianze da Roma, dall'Italia e dalle province occidentali, che per la verità riguardano tutti i tipi di </a:t>
            </a:r>
            <a:r>
              <a:rPr lang="it-IT" sz="2000" i="1" dirty="0" err="1">
                <a:solidFill>
                  <a:schemeClr val="bg1"/>
                </a:solidFill>
              </a:rPr>
              <a:t>collegia</a:t>
            </a:r>
            <a:r>
              <a:rPr lang="it-IT" sz="2000" dirty="0">
                <a:solidFill>
                  <a:schemeClr val="bg1"/>
                </a:solidFill>
              </a:rPr>
              <a:t>, anche se con una prevalenza di quelli professionali (Rosso 2016).</a:t>
            </a:r>
          </a:p>
          <a:p>
            <a:pPr algn="just"/>
            <a:r>
              <a:rPr lang="it-IT" sz="2000" dirty="0">
                <a:solidFill>
                  <a:schemeClr val="bg1"/>
                </a:solidFill>
              </a:rPr>
              <a:t>Una distribuzione cronologica tra la fine del I e il III sec. d.C.</a:t>
            </a:r>
          </a:p>
          <a:p>
            <a:pPr algn="just"/>
            <a:r>
              <a:rPr lang="it-IT" sz="2000" dirty="0">
                <a:solidFill>
                  <a:schemeClr val="bg1"/>
                </a:solidFill>
              </a:rPr>
              <a:t>Un culto che si svolgeva nelle sedi stesse dell'associazione, le </a:t>
            </a:r>
            <a:r>
              <a:rPr lang="it-IT" sz="2000" i="1" dirty="0" err="1">
                <a:solidFill>
                  <a:schemeClr val="bg1"/>
                </a:solidFill>
              </a:rPr>
              <a:t>scholae</a:t>
            </a:r>
            <a:r>
              <a:rPr lang="it-IT" sz="2000" dirty="0">
                <a:solidFill>
                  <a:schemeClr val="bg1"/>
                </a:solidFill>
              </a:rPr>
              <a:t>, ma anche in altri luoghi della città, nei quali il </a:t>
            </a:r>
            <a:r>
              <a:rPr lang="it-IT" sz="2000" i="1" dirty="0" err="1">
                <a:solidFill>
                  <a:schemeClr val="bg1"/>
                </a:solidFill>
              </a:rPr>
              <a:t>collegium</a:t>
            </a:r>
            <a:r>
              <a:rPr lang="it-IT" sz="2000" dirty="0">
                <a:solidFill>
                  <a:schemeClr val="bg1"/>
                </a:solidFill>
              </a:rPr>
              <a:t> voleva affermare la sua presenza.</a:t>
            </a:r>
          </a:p>
          <a:p>
            <a:pPr algn="just"/>
            <a:r>
              <a:rPr lang="it-IT" sz="2000" dirty="0">
                <a:solidFill>
                  <a:schemeClr val="bg1"/>
                </a:solidFill>
              </a:rPr>
              <a:t>La rappresentazione iconografica: un giovane seminudo o togato, </a:t>
            </a:r>
            <a:r>
              <a:rPr lang="it-IT" sz="2000" i="1" dirty="0">
                <a:solidFill>
                  <a:schemeClr val="bg1"/>
                </a:solidFill>
              </a:rPr>
              <a:t>velato capite</a:t>
            </a:r>
            <a:r>
              <a:rPr lang="it-IT" sz="2000" dirty="0">
                <a:solidFill>
                  <a:schemeClr val="bg1"/>
                </a:solidFill>
              </a:rPr>
              <a:t>, con attributi quali la patera e la cornucopia.</a:t>
            </a:r>
          </a:p>
          <a:p>
            <a:pPr algn="just"/>
            <a:r>
              <a:rPr lang="it-IT" sz="2000" dirty="0">
                <a:solidFill>
                  <a:schemeClr val="bg1"/>
                </a:solidFill>
              </a:rPr>
              <a:t>Una figura divina che dimostra come i </a:t>
            </a:r>
            <a:r>
              <a:rPr lang="it-IT" sz="2000" i="1" dirty="0" err="1">
                <a:solidFill>
                  <a:schemeClr val="bg1"/>
                </a:solidFill>
              </a:rPr>
              <a:t>collegia</a:t>
            </a:r>
            <a:r>
              <a:rPr lang="it-IT" sz="2000" dirty="0">
                <a:solidFill>
                  <a:schemeClr val="bg1"/>
                </a:solidFill>
              </a:rPr>
              <a:t> sacralizzassero se stessi e i legami che tenevano uniti i suoi membri e come anche le associazioni che noi chiamiamo "professionali" (Tran 2001)</a:t>
            </a:r>
          </a:p>
          <a:p>
            <a:pPr algn="just"/>
            <a:r>
              <a:rPr lang="it-IT" sz="2000" dirty="0">
                <a:solidFill>
                  <a:schemeClr val="bg1"/>
                </a:solidFill>
              </a:rPr>
              <a:t>Una figura divina che incarnava in una sintesi visiva e rituale l'insieme dei valori condivisi dai </a:t>
            </a:r>
            <a:r>
              <a:rPr lang="it-IT" sz="2000" i="1" dirty="0">
                <a:solidFill>
                  <a:schemeClr val="bg1"/>
                </a:solidFill>
              </a:rPr>
              <a:t>collegiati</a:t>
            </a:r>
            <a:r>
              <a:rPr lang="it-IT" sz="2000" dirty="0">
                <a:solidFill>
                  <a:schemeClr val="bg1"/>
                </a:solidFill>
              </a:rPr>
              <a:t> e la loro unità, anche davanti alla città.</a:t>
            </a:r>
          </a:p>
        </p:txBody>
      </p:sp>
    </p:spTree>
    <p:extLst>
      <p:ext uri="{BB962C8B-B14F-4D97-AF65-F5344CB8AC3E}">
        <p14:creationId xmlns:p14="http://schemas.microsoft.com/office/powerpoint/2010/main" val="2809361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7A1264E-C970-AD4B-A5EB-2482B7863E4B}"/>
              </a:ext>
            </a:extLst>
          </p:cNvPr>
          <p:cNvSpPr>
            <a:spLocks noGrp="1"/>
          </p:cNvSpPr>
          <p:nvPr>
            <p:ph type="title"/>
          </p:nvPr>
        </p:nvSpPr>
        <p:spPr>
          <a:xfrm>
            <a:off x="6096000" y="365125"/>
            <a:ext cx="5257800" cy="1325563"/>
          </a:xfrm>
        </p:spPr>
        <p:txBody>
          <a:bodyPr>
            <a:noAutofit/>
          </a:bodyPr>
          <a:lstStyle/>
          <a:p>
            <a:pPr algn="ctr"/>
            <a:r>
              <a:rPr lang="it-IT" sz="3200" dirty="0">
                <a:solidFill>
                  <a:schemeClr val="bg1"/>
                </a:solidFill>
              </a:rPr>
              <a:t>Il monumento votivo a un </a:t>
            </a:r>
            <a:r>
              <a:rPr lang="it-IT" sz="3200" i="1" dirty="0">
                <a:solidFill>
                  <a:schemeClr val="bg1"/>
                </a:solidFill>
              </a:rPr>
              <a:t>Genius </a:t>
            </a:r>
            <a:r>
              <a:rPr lang="it-IT" sz="3200" i="1" dirty="0" err="1">
                <a:solidFill>
                  <a:schemeClr val="bg1"/>
                </a:solidFill>
              </a:rPr>
              <a:t>collegii</a:t>
            </a:r>
            <a:r>
              <a:rPr lang="it-IT" sz="3200" dirty="0">
                <a:solidFill>
                  <a:schemeClr val="bg1"/>
                </a:solidFill>
              </a:rPr>
              <a:t>: AE 2001, 1569</a:t>
            </a:r>
          </a:p>
        </p:txBody>
      </p:sp>
      <p:sp>
        <p:nvSpPr>
          <p:cNvPr id="4" name="Segnaposto contenuto 3">
            <a:extLst>
              <a:ext uri="{FF2B5EF4-FFF2-40B4-BE49-F238E27FC236}">
                <a16:creationId xmlns:a16="http://schemas.microsoft.com/office/drawing/2014/main" xmlns="" id="{344A98D6-54A4-F641-9D4F-A94DD8D2FA55}"/>
              </a:ext>
            </a:extLst>
          </p:cNvPr>
          <p:cNvSpPr>
            <a:spLocks noGrp="1"/>
          </p:cNvSpPr>
          <p:nvPr>
            <p:ph sz="half" idx="2"/>
          </p:nvPr>
        </p:nvSpPr>
        <p:spPr/>
        <p:txBody>
          <a:bodyPr anchor="ctr">
            <a:noAutofit/>
          </a:bodyPr>
          <a:lstStyle/>
          <a:p>
            <a:pPr algn="just"/>
            <a:r>
              <a:rPr lang="it-IT" sz="2400" i="1" dirty="0">
                <a:solidFill>
                  <a:schemeClr val="bg1"/>
                </a:solidFill>
              </a:rPr>
              <a:t>In h(</a:t>
            </a:r>
            <a:r>
              <a:rPr lang="it-IT" sz="2400" i="1" dirty="0" err="1">
                <a:solidFill>
                  <a:schemeClr val="bg1"/>
                </a:solidFill>
              </a:rPr>
              <a:t>onorem</a:t>
            </a:r>
            <a:r>
              <a:rPr lang="it-IT" sz="2400" i="1" dirty="0">
                <a:solidFill>
                  <a:schemeClr val="bg1"/>
                </a:solidFill>
              </a:rPr>
              <a:t>) d(</a:t>
            </a:r>
            <a:r>
              <a:rPr lang="it-IT" sz="2400" i="1" dirty="0" err="1">
                <a:solidFill>
                  <a:schemeClr val="bg1"/>
                </a:solidFill>
              </a:rPr>
              <a:t>omus</a:t>
            </a:r>
            <a:r>
              <a:rPr lang="it-IT" sz="2400" i="1" dirty="0">
                <a:solidFill>
                  <a:schemeClr val="bg1"/>
                </a:solidFill>
              </a:rPr>
              <a:t>) d(</a:t>
            </a:r>
            <a:r>
              <a:rPr lang="it-IT" sz="2400" i="1" dirty="0" err="1">
                <a:solidFill>
                  <a:schemeClr val="bg1"/>
                </a:solidFill>
              </a:rPr>
              <a:t>ivinae</a:t>
            </a:r>
            <a:r>
              <a:rPr lang="it-IT" sz="2400" i="1" dirty="0">
                <a:solidFill>
                  <a:schemeClr val="bg1"/>
                </a:solidFill>
              </a:rPr>
              <a:t>) / </a:t>
            </a:r>
            <a:r>
              <a:rPr lang="it-IT" sz="2400" i="1" dirty="0" err="1">
                <a:solidFill>
                  <a:schemeClr val="bg1"/>
                </a:solidFill>
              </a:rPr>
              <a:t>Gen</a:t>
            </a:r>
            <a:r>
              <a:rPr lang="it-IT" sz="2400" i="1" dirty="0">
                <a:solidFill>
                  <a:schemeClr val="bg1"/>
                </a:solidFill>
              </a:rPr>
              <a:t>(io) collegi(i) / </a:t>
            </a:r>
            <a:r>
              <a:rPr lang="it-IT" sz="2400" i="1" dirty="0" err="1">
                <a:solidFill>
                  <a:schemeClr val="bg1"/>
                </a:solidFill>
              </a:rPr>
              <a:t>veteranor</a:t>
            </a:r>
            <a:r>
              <a:rPr lang="it-IT" sz="2400" i="1" dirty="0">
                <a:solidFill>
                  <a:schemeClr val="bg1"/>
                </a:solidFill>
              </a:rPr>
              <a:t>(</a:t>
            </a:r>
            <a:r>
              <a:rPr lang="it-IT" sz="2400" i="1" dirty="0" err="1">
                <a:solidFill>
                  <a:schemeClr val="bg1"/>
                </a:solidFill>
              </a:rPr>
              <a:t>um</a:t>
            </a:r>
            <a:r>
              <a:rPr lang="it-IT" sz="2400" i="1" dirty="0">
                <a:solidFill>
                  <a:schemeClr val="bg1"/>
                </a:solidFill>
              </a:rPr>
              <a:t>), / </a:t>
            </a:r>
            <a:r>
              <a:rPr lang="it-IT" sz="2400" i="1" dirty="0" err="1">
                <a:solidFill>
                  <a:schemeClr val="bg1"/>
                </a:solidFill>
              </a:rPr>
              <a:t>Ingenus</a:t>
            </a:r>
            <a:r>
              <a:rPr lang="it-IT" sz="2400" i="1" dirty="0">
                <a:solidFill>
                  <a:schemeClr val="bg1"/>
                </a:solidFill>
              </a:rPr>
              <a:t> / </a:t>
            </a:r>
            <a:r>
              <a:rPr lang="it-IT" sz="2400" i="1" dirty="0" err="1">
                <a:solidFill>
                  <a:schemeClr val="bg1"/>
                </a:solidFill>
              </a:rPr>
              <a:t>Celadi</a:t>
            </a:r>
            <a:r>
              <a:rPr lang="it-IT" sz="2400" i="1" dirty="0">
                <a:solidFill>
                  <a:schemeClr val="bg1"/>
                </a:solidFill>
              </a:rPr>
              <a:t>, ve(</a:t>
            </a:r>
            <a:r>
              <a:rPr lang="it-IT" sz="2400" i="1" dirty="0" err="1">
                <a:solidFill>
                  <a:schemeClr val="bg1"/>
                </a:solidFill>
              </a:rPr>
              <a:t>teranus</a:t>
            </a:r>
            <a:r>
              <a:rPr lang="it-IT" sz="2400" i="1" dirty="0">
                <a:solidFill>
                  <a:schemeClr val="bg1"/>
                </a:solidFill>
              </a:rPr>
              <a:t>), d(</a:t>
            </a:r>
            <a:r>
              <a:rPr lang="it-IT" sz="2400" i="1" dirty="0" err="1">
                <a:solidFill>
                  <a:schemeClr val="bg1"/>
                </a:solidFill>
              </a:rPr>
              <a:t>onum</a:t>
            </a:r>
            <a:r>
              <a:rPr lang="it-IT" sz="2400" i="1" dirty="0">
                <a:solidFill>
                  <a:schemeClr val="bg1"/>
                </a:solidFill>
              </a:rPr>
              <a:t>) d(</a:t>
            </a:r>
            <a:r>
              <a:rPr lang="it-IT" sz="2400" i="1" dirty="0" err="1">
                <a:solidFill>
                  <a:schemeClr val="bg1"/>
                </a:solidFill>
              </a:rPr>
              <a:t>edit</a:t>
            </a:r>
            <a:r>
              <a:rPr lang="it-IT" sz="2400" i="1" dirty="0">
                <a:solidFill>
                  <a:schemeClr val="bg1"/>
                </a:solidFill>
              </a:rPr>
              <a:t>).</a:t>
            </a:r>
          </a:p>
          <a:p>
            <a:pPr algn="just"/>
            <a:r>
              <a:rPr lang="it-IT" sz="2400" dirty="0">
                <a:solidFill>
                  <a:schemeClr val="bg1"/>
                </a:solidFill>
              </a:rPr>
              <a:t>Monumento relativo ad un </a:t>
            </a:r>
            <a:r>
              <a:rPr lang="it-IT" sz="2400" i="1" dirty="0" err="1">
                <a:solidFill>
                  <a:schemeClr val="bg1"/>
                </a:solidFill>
              </a:rPr>
              <a:t>collegium</a:t>
            </a:r>
            <a:r>
              <a:rPr lang="it-IT" sz="2400" dirty="0">
                <a:solidFill>
                  <a:schemeClr val="bg1"/>
                </a:solidFill>
              </a:rPr>
              <a:t> di veterani, che tuttavia può dire una buona sulla tipologia di queste dediche.</a:t>
            </a:r>
          </a:p>
          <a:p>
            <a:pPr algn="just"/>
            <a:r>
              <a:rPr lang="it-IT" sz="2400" dirty="0">
                <a:solidFill>
                  <a:schemeClr val="bg1"/>
                </a:solidFill>
              </a:rPr>
              <a:t>Il documento viene da </a:t>
            </a:r>
            <a:r>
              <a:rPr lang="it-IT" sz="2400" dirty="0" err="1">
                <a:solidFill>
                  <a:schemeClr val="bg1"/>
                </a:solidFill>
              </a:rPr>
              <a:t>Kunzing</a:t>
            </a:r>
            <a:r>
              <a:rPr lang="it-IT" sz="2400" dirty="0">
                <a:solidFill>
                  <a:schemeClr val="bg1"/>
                </a:solidFill>
              </a:rPr>
              <a:t>, nella provincia di </a:t>
            </a:r>
            <a:r>
              <a:rPr lang="it-IT" sz="2400" dirty="0" err="1">
                <a:solidFill>
                  <a:schemeClr val="bg1"/>
                </a:solidFill>
              </a:rPr>
              <a:t>Rezia</a:t>
            </a:r>
            <a:r>
              <a:rPr lang="it-IT" sz="2400" dirty="0">
                <a:solidFill>
                  <a:schemeClr val="bg1"/>
                </a:solidFill>
              </a:rPr>
              <a:t>, e si data alla prima meta del III sec. d.C.</a:t>
            </a:r>
          </a:p>
        </p:txBody>
      </p:sp>
      <p:pic>
        <p:nvPicPr>
          <p:cNvPr id="6" name="Immagine 5">
            <a:extLst>
              <a:ext uri="{FF2B5EF4-FFF2-40B4-BE49-F238E27FC236}">
                <a16:creationId xmlns:a16="http://schemas.microsoft.com/office/drawing/2014/main" xmlns="" id="{6CEF1B57-087D-5549-AD56-0B604EEB55B3}"/>
              </a:ext>
            </a:extLst>
          </p:cNvPr>
          <p:cNvPicPr>
            <a:picLocks noChangeAspect="1"/>
          </p:cNvPicPr>
          <p:nvPr/>
        </p:nvPicPr>
        <p:blipFill>
          <a:blip r:embed="rId2"/>
          <a:stretch>
            <a:fillRect/>
          </a:stretch>
        </p:blipFill>
        <p:spPr>
          <a:xfrm>
            <a:off x="32358" y="-1"/>
            <a:ext cx="4326699" cy="6846645"/>
          </a:xfrm>
          <a:prstGeom prst="rect">
            <a:avLst/>
          </a:prstGeom>
        </p:spPr>
      </p:pic>
    </p:spTree>
    <p:extLst>
      <p:ext uri="{BB962C8B-B14F-4D97-AF65-F5344CB8AC3E}">
        <p14:creationId xmlns:p14="http://schemas.microsoft.com/office/powerpoint/2010/main" val="1965565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B0DC18B-B8F0-B94B-8C78-4998A3034FC6}"/>
              </a:ext>
            </a:extLst>
          </p:cNvPr>
          <p:cNvSpPr>
            <a:spLocks noGrp="1"/>
          </p:cNvSpPr>
          <p:nvPr>
            <p:ph type="title"/>
          </p:nvPr>
        </p:nvSpPr>
        <p:spPr/>
        <p:txBody>
          <a:bodyPr/>
          <a:lstStyle/>
          <a:p>
            <a:pPr algn="ctr"/>
            <a:r>
              <a:rPr lang="it-IT" dirty="0">
                <a:solidFill>
                  <a:schemeClr val="bg1"/>
                </a:solidFill>
              </a:rPr>
              <a:t>Il </a:t>
            </a:r>
            <a:r>
              <a:rPr lang="it-IT" i="1" dirty="0">
                <a:solidFill>
                  <a:schemeClr val="bg1"/>
                </a:solidFill>
              </a:rPr>
              <a:t>Genius</a:t>
            </a:r>
            <a:r>
              <a:rPr lang="it-IT" dirty="0">
                <a:solidFill>
                  <a:schemeClr val="bg1"/>
                </a:solidFill>
              </a:rPr>
              <a:t> del </a:t>
            </a:r>
            <a:r>
              <a:rPr lang="it-IT" i="1" dirty="0" err="1">
                <a:solidFill>
                  <a:schemeClr val="bg1"/>
                </a:solidFill>
              </a:rPr>
              <a:t>collegium</a:t>
            </a:r>
            <a:r>
              <a:rPr lang="it-IT" i="1" dirty="0">
                <a:solidFill>
                  <a:schemeClr val="bg1"/>
                </a:solidFill>
              </a:rPr>
              <a:t> </a:t>
            </a:r>
            <a:r>
              <a:rPr lang="it-IT" i="1" dirty="0" err="1">
                <a:solidFill>
                  <a:schemeClr val="bg1"/>
                </a:solidFill>
              </a:rPr>
              <a:t>fabrum</a:t>
            </a:r>
            <a:r>
              <a:rPr lang="it-IT" i="1" dirty="0">
                <a:solidFill>
                  <a:schemeClr val="bg1"/>
                </a:solidFill>
              </a:rPr>
              <a:t> </a:t>
            </a:r>
            <a:r>
              <a:rPr lang="it-IT" dirty="0">
                <a:solidFill>
                  <a:schemeClr val="bg1"/>
                </a:solidFill>
              </a:rPr>
              <a:t>di </a:t>
            </a:r>
            <a:r>
              <a:rPr lang="it-IT" dirty="0" err="1">
                <a:solidFill>
                  <a:schemeClr val="bg1"/>
                </a:solidFill>
              </a:rPr>
              <a:t>Sarmizegetusa</a:t>
            </a:r>
            <a:r>
              <a:rPr lang="it-IT" dirty="0">
                <a:solidFill>
                  <a:schemeClr val="bg1"/>
                </a:solidFill>
              </a:rPr>
              <a:t>: CIL III, 7905 = ILS 7234 </a:t>
            </a:r>
          </a:p>
        </p:txBody>
      </p:sp>
      <p:sp>
        <p:nvSpPr>
          <p:cNvPr id="4" name="Segnaposto contenuto 3">
            <a:extLst>
              <a:ext uri="{FF2B5EF4-FFF2-40B4-BE49-F238E27FC236}">
                <a16:creationId xmlns:a16="http://schemas.microsoft.com/office/drawing/2014/main" xmlns="" id="{3FEDFD26-DE92-3545-BC03-19BD01D00700}"/>
              </a:ext>
            </a:extLst>
          </p:cNvPr>
          <p:cNvSpPr>
            <a:spLocks noGrp="1"/>
          </p:cNvSpPr>
          <p:nvPr>
            <p:ph sz="half" idx="2"/>
          </p:nvPr>
        </p:nvSpPr>
        <p:spPr/>
        <p:txBody>
          <a:bodyPr anchor="ctr">
            <a:normAutofit fontScale="92500" lnSpcReduction="20000"/>
          </a:bodyPr>
          <a:lstStyle/>
          <a:p>
            <a:pPr algn="just"/>
            <a:r>
              <a:rPr lang="it-IT" i="1" dirty="0">
                <a:solidFill>
                  <a:schemeClr val="bg1"/>
                </a:solidFill>
              </a:rPr>
              <a:t>Genio </a:t>
            </a:r>
            <a:r>
              <a:rPr lang="it-IT" i="1" dirty="0" err="1">
                <a:solidFill>
                  <a:schemeClr val="bg1"/>
                </a:solidFill>
              </a:rPr>
              <a:t>dec</a:t>
            </a:r>
            <a:r>
              <a:rPr lang="it-IT" i="1" dirty="0">
                <a:solidFill>
                  <a:schemeClr val="bg1"/>
                </a:solidFill>
              </a:rPr>
              <a:t>(</a:t>
            </a:r>
            <a:r>
              <a:rPr lang="it-IT" i="1" dirty="0" err="1">
                <a:solidFill>
                  <a:schemeClr val="bg1"/>
                </a:solidFill>
              </a:rPr>
              <a:t>uriae</a:t>
            </a:r>
            <a:r>
              <a:rPr lang="it-IT" i="1" dirty="0">
                <a:solidFill>
                  <a:schemeClr val="bg1"/>
                </a:solidFill>
              </a:rPr>
              <a:t>) / XIII </a:t>
            </a:r>
            <a:r>
              <a:rPr lang="it-IT" i="1" dirty="0" err="1">
                <a:solidFill>
                  <a:schemeClr val="bg1"/>
                </a:solidFill>
              </a:rPr>
              <a:t>coll</a:t>
            </a:r>
            <a:r>
              <a:rPr lang="it-IT" i="1" dirty="0">
                <a:solidFill>
                  <a:schemeClr val="bg1"/>
                </a:solidFill>
              </a:rPr>
              <a:t>(</a:t>
            </a:r>
            <a:r>
              <a:rPr lang="it-IT" i="1" dirty="0" err="1">
                <a:solidFill>
                  <a:schemeClr val="bg1"/>
                </a:solidFill>
              </a:rPr>
              <a:t>egii</a:t>
            </a:r>
            <a:r>
              <a:rPr lang="it-IT" i="1" dirty="0">
                <a:solidFill>
                  <a:schemeClr val="bg1"/>
                </a:solidFill>
              </a:rPr>
              <a:t>) / </a:t>
            </a:r>
            <a:r>
              <a:rPr lang="it-IT" i="1" dirty="0" err="1">
                <a:solidFill>
                  <a:schemeClr val="bg1"/>
                </a:solidFill>
              </a:rPr>
              <a:t>fabr</a:t>
            </a:r>
            <a:r>
              <a:rPr lang="it-IT" i="1" dirty="0">
                <a:solidFill>
                  <a:schemeClr val="bg1"/>
                </a:solidFill>
              </a:rPr>
              <a:t>(</a:t>
            </a:r>
            <a:r>
              <a:rPr lang="it-IT" i="1" dirty="0" err="1">
                <a:solidFill>
                  <a:schemeClr val="bg1"/>
                </a:solidFill>
              </a:rPr>
              <a:t>um</a:t>
            </a:r>
            <a:r>
              <a:rPr lang="it-IT" i="1" dirty="0">
                <a:solidFill>
                  <a:schemeClr val="bg1"/>
                </a:solidFill>
              </a:rPr>
              <a:t>) / [M(</a:t>
            </a:r>
            <a:r>
              <a:rPr lang="it-IT" i="1" dirty="0" err="1">
                <a:solidFill>
                  <a:schemeClr val="bg1"/>
                </a:solidFill>
              </a:rPr>
              <a:t>arcus</a:t>
            </a:r>
            <a:r>
              <a:rPr lang="it-IT" i="1" dirty="0">
                <a:solidFill>
                  <a:schemeClr val="bg1"/>
                </a:solidFill>
              </a:rPr>
              <a:t>)] </a:t>
            </a:r>
            <a:r>
              <a:rPr lang="it-IT" i="1" dirty="0" err="1">
                <a:solidFill>
                  <a:schemeClr val="bg1"/>
                </a:solidFill>
              </a:rPr>
              <a:t>Ulp</a:t>
            </a:r>
            <a:r>
              <a:rPr lang="it-IT" i="1" dirty="0">
                <a:solidFill>
                  <a:schemeClr val="bg1"/>
                </a:solidFill>
              </a:rPr>
              <a:t>(</a:t>
            </a:r>
            <a:r>
              <a:rPr lang="it-IT" i="1" dirty="0" err="1">
                <a:solidFill>
                  <a:schemeClr val="bg1"/>
                </a:solidFill>
              </a:rPr>
              <a:t>ius</a:t>
            </a:r>
            <a:r>
              <a:rPr lang="it-IT" i="1" dirty="0">
                <a:solidFill>
                  <a:schemeClr val="bg1"/>
                </a:solidFill>
              </a:rPr>
              <a:t>) Sa/ [------].</a:t>
            </a:r>
          </a:p>
          <a:p>
            <a:pPr algn="just"/>
            <a:r>
              <a:rPr lang="it-IT" dirty="0">
                <a:solidFill>
                  <a:schemeClr val="bg1"/>
                </a:solidFill>
              </a:rPr>
              <a:t>Piccolo altare, destinato a supportare la statua del </a:t>
            </a:r>
            <a:r>
              <a:rPr lang="it-IT" i="1" dirty="0">
                <a:solidFill>
                  <a:schemeClr val="bg1"/>
                </a:solidFill>
              </a:rPr>
              <a:t>Genius</a:t>
            </a:r>
            <a:r>
              <a:rPr lang="it-IT" dirty="0">
                <a:solidFill>
                  <a:schemeClr val="bg1"/>
                </a:solidFill>
              </a:rPr>
              <a:t>, rinvenuta a </a:t>
            </a:r>
            <a:r>
              <a:rPr lang="it-IT" dirty="0" err="1">
                <a:solidFill>
                  <a:schemeClr val="bg1"/>
                </a:solidFill>
              </a:rPr>
              <a:t>Sarmizegetusa</a:t>
            </a:r>
            <a:r>
              <a:rPr lang="it-IT" dirty="0">
                <a:solidFill>
                  <a:schemeClr val="bg1"/>
                </a:solidFill>
              </a:rPr>
              <a:t>.</a:t>
            </a:r>
          </a:p>
          <a:p>
            <a:pPr algn="just"/>
            <a:r>
              <a:rPr lang="it-IT" dirty="0">
                <a:solidFill>
                  <a:schemeClr val="bg1"/>
                </a:solidFill>
              </a:rPr>
              <a:t>In questo caso l'entità divina si riferisce ad una delle suddivisioni interne del </a:t>
            </a:r>
            <a:r>
              <a:rPr lang="it-IT" i="1" dirty="0" err="1">
                <a:solidFill>
                  <a:schemeClr val="bg1"/>
                </a:solidFill>
              </a:rPr>
              <a:t>collegium</a:t>
            </a:r>
            <a:r>
              <a:rPr lang="it-IT" dirty="0">
                <a:solidFill>
                  <a:schemeClr val="bg1"/>
                </a:solidFill>
              </a:rPr>
              <a:t> dei </a:t>
            </a:r>
            <a:r>
              <a:rPr lang="it-IT" i="1" dirty="0" err="1">
                <a:solidFill>
                  <a:schemeClr val="bg1"/>
                </a:solidFill>
              </a:rPr>
              <a:t>fabri</a:t>
            </a:r>
            <a:r>
              <a:rPr lang="it-IT" i="1" dirty="0">
                <a:solidFill>
                  <a:schemeClr val="bg1"/>
                </a:solidFill>
              </a:rPr>
              <a:t>.</a:t>
            </a:r>
          </a:p>
          <a:p>
            <a:pPr algn="just"/>
            <a:r>
              <a:rPr lang="it-IT" dirty="0">
                <a:solidFill>
                  <a:schemeClr val="bg1"/>
                </a:solidFill>
              </a:rPr>
              <a:t>Se, come probabile, il documento proviene </a:t>
            </a:r>
            <a:r>
              <a:rPr lang="it-IT" dirty="0" err="1">
                <a:solidFill>
                  <a:schemeClr val="bg1"/>
                </a:solidFill>
              </a:rPr>
              <a:t>dall'</a:t>
            </a:r>
            <a:r>
              <a:rPr lang="it-IT" i="1" dirty="0" err="1">
                <a:solidFill>
                  <a:schemeClr val="bg1"/>
                </a:solidFill>
              </a:rPr>
              <a:t>aedes</a:t>
            </a:r>
            <a:r>
              <a:rPr lang="it-IT" dirty="0">
                <a:solidFill>
                  <a:schemeClr val="bg1"/>
                </a:solidFill>
              </a:rPr>
              <a:t> </a:t>
            </a:r>
            <a:r>
              <a:rPr lang="it-IT" i="1" dirty="0" err="1">
                <a:solidFill>
                  <a:schemeClr val="bg1"/>
                </a:solidFill>
              </a:rPr>
              <a:t>fabrum</a:t>
            </a:r>
            <a:r>
              <a:rPr lang="it-IT" dirty="0">
                <a:solidFill>
                  <a:schemeClr val="bg1"/>
                </a:solidFill>
              </a:rPr>
              <a:t> che si affacciava sul </a:t>
            </a:r>
            <a:r>
              <a:rPr lang="it-IT" i="1" dirty="0">
                <a:solidFill>
                  <a:schemeClr val="bg1"/>
                </a:solidFill>
              </a:rPr>
              <a:t>Forum </a:t>
            </a:r>
            <a:r>
              <a:rPr lang="it-IT" i="1" dirty="0" err="1">
                <a:solidFill>
                  <a:schemeClr val="bg1"/>
                </a:solidFill>
              </a:rPr>
              <a:t>Vetus</a:t>
            </a:r>
            <a:r>
              <a:rPr lang="it-IT" dirty="0">
                <a:solidFill>
                  <a:schemeClr val="bg1"/>
                </a:solidFill>
              </a:rPr>
              <a:t>, si data tra il 170 e il 200 d.C.</a:t>
            </a:r>
          </a:p>
        </p:txBody>
      </p:sp>
      <p:pic>
        <p:nvPicPr>
          <p:cNvPr id="6" name="Immagine 5">
            <a:extLst>
              <a:ext uri="{FF2B5EF4-FFF2-40B4-BE49-F238E27FC236}">
                <a16:creationId xmlns:a16="http://schemas.microsoft.com/office/drawing/2014/main" xmlns="" id="{0B7DBF9F-B254-A649-9E3C-2388ECAAD0C3}"/>
              </a:ext>
            </a:extLst>
          </p:cNvPr>
          <p:cNvPicPr>
            <a:picLocks noChangeAspect="1"/>
          </p:cNvPicPr>
          <p:nvPr/>
        </p:nvPicPr>
        <p:blipFill>
          <a:blip r:embed="rId2"/>
          <a:stretch>
            <a:fillRect/>
          </a:stretch>
        </p:blipFill>
        <p:spPr>
          <a:xfrm>
            <a:off x="838199" y="1825625"/>
            <a:ext cx="4009373" cy="4358014"/>
          </a:xfrm>
          <a:prstGeom prst="rect">
            <a:avLst/>
          </a:prstGeom>
        </p:spPr>
      </p:pic>
    </p:spTree>
    <p:extLst>
      <p:ext uri="{BB962C8B-B14F-4D97-AF65-F5344CB8AC3E}">
        <p14:creationId xmlns:p14="http://schemas.microsoft.com/office/powerpoint/2010/main" val="1723034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7E1C41D-C68D-A245-BF0F-78D1DED24BFA}"/>
              </a:ext>
            </a:extLst>
          </p:cNvPr>
          <p:cNvSpPr>
            <a:spLocks noGrp="1"/>
          </p:cNvSpPr>
          <p:nvPr>
            <p:ph type="title"/>
          </p:nvPr>
        </p:nvSpPr>
        <p:spPr>
          <a:xfrm>
            <a:off x="6172200" y="365125"/>
            <a:ext cx="5181600" cy="1325563"/>
          </a:xfrm>
        </p:spPr>
        <p:txBody>
          <a:bodyPr>
            <a:noAutofit/>
          </a:bodyPr>
          <a:lstStyle/>
          <a:p>
            <a:pPr algn="ctr"/>
            <a:r>
              <a:rPr lang="it-IT" sz="3600" dirty="0" err="1">
                <a:solidFill>
                  <a:schemeClr val="bg1"/>
                </a:solidFill>
              </a:rPr>
              <a:t>L'</a:t>
            </a:r>
            <a:r>
              <a:rPr lang="it-IT" sz="3600" i="1" dirty="0" err="1">
                <a:solidFill>
                  <a:schemeClr val="bg1"/>
                </a:solidFill>
              </a:rPr>
              <a:t>aedes</a:t>
            </a:r>
            <a:r>
              <a:rPr lang="it-IT" sz="3600" i="1" dirty="0">
                <a:solidFill>
                  <a:schemeClr val="bg1"/>
                </a:solidFill>
              </a:rPr>
              <a:t> </a:t>
            </a:r>
            <a:r>
              <a:rPr lang="it-IT" sz="3600" i="1" dirty="0" err="1">
                <a:solidFill>
                  <a:schemeClr val="bg1"/>
                </a:solidFill>
              </a:rPr>
              <a:t>fabrum</a:t>
            </a:r>
            <a:r>
              <a:rPr lang="it-IT" sz="3600" dirty="0">
                <a:solidFill>
                  <a:schemeClr val="bg1"/>
                </a:solidFill>
              </a:rPr>
              <a:t> nel </a:t>
            </a:r>
            <a:r>
              <a:rPr lang="it-IT" sz="3600" i="1" dirty="0">
                <a:solidFill>
                  <a:schemeClr val="bg1"/>
                </a:solidFill>
              </a:rPr>
              <a:t>Forum </a:t>
            </a:r>
            <a:r>
              <a:rPr lang="it-IT" sz="3600" i="1" dirty="0" err="1">
                <a:solidFill>
                  <a:schemeClr val="bg1"/>
                </a:solidFill>
              </a:rPr>
              <a:t>Vetus</a:t>
            </a:r>
            <a:r>
              <a:rPr lang="it-IT" sz="3600" dirty="0">
                <a:solidFill>
                  <a:schemeClr val="bg1"/>
                </a:solidFill>
              </a:rPr>
              <a:t> di </a:t>
            </a:r>
            <a:r>
              <a:rPr lang="it-IT" sz="3600" dirty="0" err="1">
                <a:solidFill>
                  <a:schemeClr val="bg1"/>
                </a:solidFill>
              </a:rPr>
              <a:t>Sarmizegetusa</a:t>
            </a:r>
            <a:r>
              <a:rPr lang="it-IT" sz="3600" dirty="0">
                <a:solidFill>
                  <a:schemeClr val="bg1"/>
                </a:solidFill>
              </a:rPr>
              <a:t>  </a:t>
            </a:r>
          </a:p>
        </p:txBody>
      </p:sp>
      <p:sp>
        <p:nvSpPr>
          <p:cNvPr id="4" name="Segnaposto contenuto 3">
            <a:extLst>
              <a:ext uri="{FF2B5EF4-FFF2-40B4-BE49-F238E27FC236}">
                <a16:creationId xmlns:a16="http://schemas.microsoft.com/office/drawing/2014/main" xmlns="" id="{642C16B8-F74B-1E40-B0C5-CD9DE954341A}"/>
              </a:ext>
            </a:extLst>
          </p:cNvPr>
          <p:cNvSpPr>
            <a:spLocks noGrp="1"/>
          </p:cNvSpPr>
          <p:nvPr>
            <p:ph sz="half" idx="2"/>
          </p:nvPr>
        </p:nvSpPr>
        <p:spPr/>
        <p:txBody>
          <a:bodyPr anchor="ctr"/>
          <a:lstStyle/>
          <a:p>
            <a:pPr algn="just"/>
            <a:r>
              <a:rPr lang="it-IT" dirty="0">
                <a:solidFill>
                  <a:schemeClr val="bg1"/>
                </a:solidFill>
              </a:rPr>
              <a:t>La sede della potente associazione professionale si trovava nell'angolo sud-occidentale del primo foro della capitale dacica.</a:t>
            </a:r>
          </a:p>
          <a:p>
            <a:pPr algn="just"/>
            <a:r>
              <a:rPr lang="it-IT" dirty="0">
                <a:solidFill>
                  <a:schemeClr val="bg1"/>
                </a:solidFill>
              </a:rPr>
              <a:t>Un luogo frequentato, in cui le memorie di </a:t>
            </a:r>
            <a:r>
              <a:rPr lang="it-IT" i="1" dirty="0" err="1">
                <a:solidFill>
                  <a:schemeClr val="bg1"/>
                </a:solidFill>
              </a:rPr>
              <a:t>fabri</a:t>
            </a:r>
            <a:r>
              <a:rPr lang="it-IT" dirty="0">
                <a:solidFill>
                  <a:schemeClr val="bg1"/>
                </a:solidFill>
              </a:rPr>
              <a:t> </a:t>
            </a:r>
            <a:r>
              <a:rPr lang="it-IT" dirty="0" err="1">
                <a:solidFill>
                  <a:schemeClr val="bg1"/>
                </a:solidFill>
              </a:rPr>
              <a:t>dovevavo</a:t>
            </a:r>
            <a:r>
              <a:rPr lang="it-IT" dirty="0">
                <a:solidFill>
                  <a:schemeClr val="bg1"/>
                </a:solidFill>
              </a:rPr>
              <a:t> essere visibili a tutti i cittadini.</a:t>
            </a:r>
          </a:p>
        </p:txBody>
      </p:sp>
      <p:pic>
        <p:nvPicPr>
          <p:cNvPr id="6" name="Immagine 5">
            <a:extLst>
              <a:ext uri="{FF2B5EF4-FFF2-40B4-BE49-F238E27FC236}">
                <a16:creationId xmlns:a16="http://schemas.microsoft.com/office/drawing/2014/main" xmlns="" id="{4020CFE7-87F5-AB4C-8E04-9F4D9113277B}"/>
              </a:ext>
            </a:extLst>
          </p:cNvPr>
          <p:cNvPicPr>
            <a:picLocks noChangeAspect="1"/>
          </p:cNvPicPr>
          <p:nvPr/>
        </p:nvPicPr>
        <p:blipFill>
          <a:blip r:embed="rId2"/>
          <a:stretch>
            <a:fillRect/>
          </a:stretch>
        </p:blipFill>
        <p:spPr>
          <a:xfrm>
            <a:off x="0" y="0"/>
            <a:ext cx="4999769" cy="6858000"/>
          </a:xfrm>
          <a:prstGeom prst="rect">
            <a:avLst/>
          </a:prstGeom>
        </p:spPr>
      </p:pic>
    </p:spTree>
    <p:extLst>
      <p:ext uri="{BB962C8B-B14F-4D97-AF65-F5344CB8AC3E}">
        <p14:creationId xmlns:p14="http://schemas.microsoft.com/office/powerpoint/2010/main" val="4139088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8D4D42-1B45-0B4B-927B-02878E6DA8BE}"/>
              </a:ext>
            </a:extLst>
          </p:cNvPr>
          <p:cNvSpPr>
            <a:spLocks noGrp="1"/>
          </p:cNvSpPr>
          <p:nvPr>
            <p:ph type="title"/>
          </p:nvPr>
        </p:nvSpPr>
        <p:spPr/>
        <p:txBody>
          <a:bodyPr/>
          <a:lstStyle/>
          <a:p>
            <a:pPr algn="ctr"/>
            <a:r>
              <a:rPr lang="it-IT" dirty="0">
                <a:solidFill>
                  <a:schemeClr val="bg1"/>
                </a:solidFill>
              </a:rPr>
              <a:t>Le aree sacre all'interno dei luoghi di lavoro</a:t>
            </a:r>
          </a:p>
        </p:txBody>
      </p:sp>
      <p:sp>
        <p:nvSpPr>
          <p:cNvPr id="3" name="Segnaposto contenuto 2">
            <a:extLst>
              <a:ext uri="{FF2B5EF4-FFF2-40B4-BE49-F238E27FC236}">
                <a16:creationId xmlns:a16="http://schemas.microsoft.com/office/drawing/2014/main" xmlns="" id="{42F6BC0A-DC7D-4143-8DBE-C314884D3D6E}"/>
              </a:ext>
            </a:extLst>
          </p:cNvPr>
          <p:cNvSpPr>
            <a:spLocks noGrp="1"/>
          </p:cNvSpPr>
          <p:nvPr>
            <p:ph idx="1"/>
          </p:nvPr>
        </p:nvSpPr>
        <p:spPr/>
        <p:txBody>
          <a:bodyPr anchor="ctr">
            <a:normAutofit lnSpcReduction="10000"/>
          </a:bodyPr>
          <a:lstStyle/>
          <a:p>
            <a:pPr algn="just"/>
            <a:r>
              <a:rPr lang="it-IT" sz="2000" dirty="0">
                <a:solidFill>
                  <a:schemeClr val="bg1"/>
                </a:solidFill>
              </a:rPr>
              <a:t>Ad Ostia e nelle città vesuviane una presenza importante di locali destinati al sacro nei luoghi di lavoro.</a:t>
            </a:r>
          </a:p>
          <a:p>
            <a:pPr algn="just"/>
            <a:r>
              <a:rPr lang="it-IT" sz="2000" dirty="0">
                <a:solidFill>
                  <a:schemeClr val="bg1"/>
                </a:solidFill>
              </a:rPr>
              <a:t>Una prospettiva di studio di grande interesse, anche alla luce dell'attuale dibattito sulla liceità e opportunità di spazi e simboli religiosi nei luoghi destinati alle attività lavorative.</a:t>
            </a:r>
          </a:p>
          <a:p>
            <a:pPr algn="just"/>
            <a:r>
              <a:rPr lang="it-IT" sz="2000" dirty="0">
                <a:solidFill>
                  <a:schemeClr val="bg1"/>
                </a:solidFill>
              </a:rPr>
              <a:t>Un esempio a Ostia, nel cosiddetto Caseggiato dei Molini, dotato di un piccolo luogo di culto che era accessibile solo a coloro che lavoravano in questo complesso, destinato alla panificazione (Van </a:t>
            </a:r>
            <a:r>
              <a:rPr lang="it-IT" sz="2000" dirty="0" err="1">
                <a:solidFill>
                  <a:schemeClr val="bg1"/>
                </a:solidFill>
              </a:rPr>
              <a:t>Haeperen</a:t>
            </a:r>
            <a:r>
              <a:rPr lang="it-IT" sz="2000" dirty="0">
                <a:solidFill>
                  <a:schemeClr val="bg1"/>
                </a:solidFill>
              </a:rPr>
              <a:t> 2020, pp. 149-153).</a:t>
            </a:r>
          </a:p>
          <a:p>
            <a:pPr algn="just"/>
            <a:r>
              <a:rPr lang="it-IT" sz="2000" dirty="0">
                <a:solidFill>
                  <a:schemeClr val="bg1"/>
                </a:solidFill>
              </a:rPr>
              <a:t>Un complesso apparato decorativo, in due fasi: la prima tra la fine dell'età degli Antonini e l'età dei Severi; la seconda posteriore ai Severi e anteriore al 275 d.C. circa, quando l'edifico fu distrutto da un incendio.</a:t>
            </a:r>
          </a:p>
          <a:p>
            <a:pPr algn="just"/>
            <a:r>
              <a:rPr lang="it-IT" sz="2000" dirty="0">
                <a:solidFill>
                  <a:schemeClr val="bg1"/>
                </a:solidFill>
              </a:rPr>
              <a:t>Nella cappella dedicata a Silvano trovava spazio anche il culto di altre divinità legate all'approvvigionamento </a:t>
            </a:r>
            <a:r>
              <a:rPr lang="it-IT" sz="2000" i="1" dirty="0">
                <a:solidFill>
                  <a:schemeClr val="bg1"/>
                </a:solidFill>
              </a:rPr>
              <a:t>(Annona, Fortuna</a:t>
            </a:r>
            <a:r>
              <a:rPr lang="it-IT" sz="2000" dirty="0">
                <a:solidFill>
                  <a:schemeClr val="bg1"/>
                </a:solidFill>
              </a:rPr>
              <a:t>, Iside) e il culto imperiale.</a:t>
            </a:r>
          </a:p>
          <a:p>
            <a:pPr algn="just"/>
            <a:r>
              <a:rPr lang="it-IT" sz="2000" dirty="0">
                <a:solidFill>
                  <a:schemeClr val="bg1"/>
                </a:solidFill>
              </a:rPr>
              <a:t>Vi si trova anche un graffito inciso da </a:t>
            </a:r>
            <a:r>
              <a:rPr lang="it-IT" sz="2000" i="1" dirty="0">
                <a:solidFill>
                  <a:schemeClr val="bg1"/>
                </a:solidFill>
              </a:rPr>
              <a:t>Marius</a:t>
            </a:r>
            <a:r>
              <a:rPr lang="it-IT" sz="2000" dirty="0">
                <a:solidFill>
                  <a:schemeClr val="bg1"/>
                </a:solidFill>
              </a:rPr>
              <a:t> e </a:t>
            </a:r>
            <a:r>
              <a:rPr lang="it-IT" sz="2000" i="1" dirty="0">
                <a:solidFill>
                  <a:schemeClr val="bg1"/>
                </a:solidFill>
              </a:rPr>
              <a:t>Anna</a:t>
            </a:r>
            <a:r>
              <a:rPr lang="it-IT" sz="2000" dirty="0">
                <a:solidFill>
                  <a:schemeClr val="bg1"/>
                </a:solidFill>
              </a:rPr>
              <a:t> il 25 aprile (EDR172837), data dei </a:t>
            </a:r>
            <a:r>
              <a:rPr lang="it-IT" sz="2000" i="1" dirty="0" err="1">
                <a:solidFill>
                  <a:schemeClr val="bg1"/>
                </a:solidFill>
              </a:rPr>
              <a:t>Robigalia</a:t>
            </a:r>
            <a:r>
              <a:rPr lang="it-IT" sz="2000" dirty="0">
                <a:solidFill>
                  <a:schemeClr val="bg1"/>
                </a:solidFill>
              </a:rPr>
              <a:t> in onore di </a:t>
            </a:r>
            <a:r>
              <a:rPr lang="it-IT" sz="2000" i="1" dirty="0" err="1">
                <a:solidFill>
                  <a:schemeClr val="bg1"/>
                </a:solidFill>
              </a:rPr>
              <a:t>Robigus</a:t>
            </a:r>
            <a:r>
              <a:rPr lang="it-IT" sz="2000" dirty="0">
                <a:solidFill>
                  <a:schemeClr val="bg1"/>
                </a:solidFill>
              </a:rPr>
              <a:t>, il dio che doveva proteggere il grano dalle muffe.</a:t>
            </a:r>
          </a:p>
        </p:txBody>
      </p:sp>
    </p:spTree>
    <p:extLst>
      <p:ext uri="{BB962C8B-B14F-4D97-AF65-F5344CB8AC3E}">
        <p14:creationId xmlns:p14="http://schemas.microsoft.com/office/powerpoint/2010/main" val="2990631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3B18636-F3DF-BD4F-99AE-1279FF7A4D9A}"/>
              </a:ext>
            </a:extLst>
          </p:cNvPr>
          <p:cNvSpPr>
            <a:spLocks noGrp="1"/>
          </p:cNvSpPr>
          <p:nvPr>
            <p:ph type="title"/>
          </p:nvPr>
        </p:nvSpPr>
        <p:spPr>
          <a:xfrm>
            <a:off x="838200" y="139656"/>
            <a:ext cx="10515600" cy="1004771"/>
          </a:xfrm>
        </p:spPr>
        <p:txBody>
          <a:bodyPr>
            <a:normAutofit fontScale="90000"/>
          </a:bodyPr>
          <a:lstStyle/>
          <a:p>
            <a:pPr algn="ctr"/>
            <a:r>
              <a:rPr lang="it-IT" sz="3600" dirty="0">
                <a:solidFill>
                  <a:schemeClr val="bg1"/>
                </a:solidFill>
              </a:rPr>
              <a:t>Pianta del Caseggiato dei Molini di Ostia, con il sacello di Silvano (stanza 25)</a:t>
            </a:r>
          </a:p>
        </p:txBody>
      </p:sp>
      <p:pic>
        <p:nvPicPr>
          <p:cNvPr id="5" name="Immagine 4">
            <a:extLst>
              <a:ext uri="{FF2B5EF4-FFF2-40B4-BE49-F238E27FC236}">
                <a16:creationId xmlns:a16="http://schemas.microsoft.com/office/drawing/2014/main" xmlns="" id="{BB426402-4F3A-D54E-A64F-D5C0B6508AC1}"/>
              </a:ext>
            </a:extLst>
          </p:cNvPr>
          <p:cNvPicPr>
            <a:picLocks noChangeAspect="1"/>
          </p:cNvPicPr>
          <p:nvPr/>
        </p:nvPicPr>
        <p:blipFill>
          <a:blip r:embed="rId2"/>
          <a:stretch>
            <a:fillRect/>
          </a:stretch>
        </p:blipFill>
        <p:spPr>
          <a:xfrm>
            <a:off x="1390562" y="1144428"/>
            <a:ext cx="8530051" cy="5573916"/>
          </a:xfrm>
          <a:prstGeom prst="rect">
            <a:avLst/>
          </a:prstGeom>
          <a:solidFill>
            <a:schemeClr val="bg1"/>
          </a:solidFill>
        </p:spPr>
      </p:pic>
    </p:spTree>
    <p:extLst>
      <p:ext uri="{BB962C8B-B14F-4D97-AF65-F5344CB8AC3E}">
        <p14:creationId xmlns:p14="http://schemas.microsoft.com/office/powerpoint/2010/main" val="279558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A2246CA-EE8F-AE4A-8F3F-1E322A723BF1}"/>
              </a:ext>
            </a:extLst>
          </p:cNvPr>
          <p:cNvSpPr>
            <a:spLocks noGrp="1"/>
          </p:cNvSpPr>
          <p:nvPr>
            <p:ph type="title"/>
          </p:nvPr>
        </p:nvSpPr>
        <p:spPr>
          <a:xfrm>
            <a:off x="838200" y="365126"/>
            <a:ext cx="10515600" cy="937582"/>
          </a:xfrm>
        </p:spPr>
        <p:txBody>
          <a:bodyPr/>
          <a:lstStyle/>
          <a:p>
            <a:pPr algn="ctr"/>
            <a:r>
              <a:rPr lang="it-IT" dirty="0">
                <a:solidFill>
                  <a:schemeClr val="bg1"/>
                </a:solidFill>
              </a:rPr>
              <a:t>Il punto di partenza</a:t>
            </a:r>
          </a:p>
        </p:txBody>
      </p:sp>
      <p:sp>
        <p:nvSpPr>
          <p:cNvPr id="3" name="Segnaposto contenuto 2">
            <a:extLst>
              <a:ext uri="{FF2B5EF4-FFF2-40B4-BE49-F238E27FC236}">
                <a16:creationId xmlns:a16="http://schemas.microsoft.com/office/drawing/2014/main" xmlns="" id="{AE25BE8F-9DEB-CF45-A2FF-835CABA08863}"/>
              </a:ext>
            </a:extLst>
          </p:cNvPr>
          <p:cNvSpPr>
            <a:spLocks noGrp="1"/>
          </p:cNvSpPr>
          <p:nvPr>
            <p:ph idx="1"/>
          </p:nvPr>
        </p:nvSpPr>
        <p:spPr>
          <a:xfrm>
            <a:off x="838200" y="1427967"/>
            <a:ext cx="10515600" cy="4748996"/>
          </a:xfrm>
        </p:spPr>
        <p:txBody>
          <a:bodyPr anchor="ctr">
            <a:normAutofit fontScale="92500" lnSpcReduction="10000"/>
          </a:bodyPr>
          <a:lstStyle/>
          <a:p>
            <a:r>
              <a:rPr lang="it-IT" sz="2400" dirty="0">
                <a:solidFill>
                  <a:schemeClr val="bg1"/>
                </a:solidFill>
              </a:rPr>
              <a:t>La suggestione che il culto sia una forma di espressione dei lavoratori.</a:t>
            </a:r>
          </a:p>
          <a:p>
            <a:pPr algn="just"/>
            <a:r>
              <a:rPr lang="it-IT" sz="2400" dirty="0">
                <a:solidFill>
                  <a:schemeClr val="bg1"/>
                </a:solidFill>
              </a:rPr>
              <a:t>La constatazione che la questione è assai più complessa di come viene espressa da </a:t>
            </a:r>
            <a:r>
              <a:rPr lang="it-IT" sz="2400" dirty="0" err="1">
                <a:solidFill>
                  <a:schemeClr val="bg1"/>
                </a:solidFill>
              </a:rPr>
              <a:t>Finley</a:t>
            </a:r>
            <a:r>
              <a:rPr lang="it-IT" sz="2400" dirty="0">
                <a:solidFill>
                  <a:schemeClr val="bg1"/>
                </a:solidFill>
              </a:rPr>
              <a:t>, con un rapido cenno alla posizione subordinata nel pantheon olimpico del dio artigiano </a:t>
            </a:r>
            <a:r>
              <a:rPr lang="it-IT" sz="2400" dirty="0" err="1">
                <a:solidFill>
                  <a:schemeClr val="bg1"/>
                </a:solidFill>
              </a:rPr>
              <a:t>Efèsto</a:t>
            </a:r>
            <a:r>
              <a:rPr lang="it-IT" sz="2400" dirty="0">
                <a:solidFill>
                  <a:schemeClr val="bg1"/>
                </a:solidFill>
              </a:rPr>
              <a:t> / Vulcano.</a:t>
            </a:r>
          </a:p>
          <a:p>
            <a:pPr lvl="1" algn="just"/>
            <a:r>
              <a:rPr lang="it-IT" sz="2000" dirty="0">
                <a:solidFill>
                  <a:schemeClr val="bg1"/>
                </a:solidFill>
              </a:rPr>
              <a:t>A scusante, se mai ve ne fosse bisogno, da rammentare il caratteristico approccio </a:t>
            </a:r>
            <a:r>
              <a:rPr lang="it-IT" sz="2000" dirty="0" err="1">
                <a:solidFill>
                  <a:schemeClr val="bg1"/>
                </a:solidFill>
              </a:rPr>
              <a:t>finleyano</a:t>
            </a:r>
            <a:r>
              <a:rPr lang="it-IT" sz="2000" dirty="0">
                <a:solidFill>
                  <a:schemeClr val="bg1"/>
                </a:solidFill>
              </a:rPr>
              <a:t> per modelli interpretativi molto generali e la marginalità del tema nell'economia complessiva di questa sua opera.</a:t>
            </a:r>
          </a:p>
          <a:p>
            <a:pPr algn="just"/>
            <a:r>
              <a:rPr lang="it-IT" sz="2400" dirty="0">
                <a:solidFill>
                  <a:schemeClr val="bg1"/>
                </a:solidFill>
              </a:rPr>
              <a:t>L'obiettivo: evocare rapidamente, per un tema assai complesso, le prospettive in parte già sviluppate, in parte ancora da approfondire.</a:t>
            </a:r>
          </a:p>
          <a:p>
            <a:pPr algn="just"/>
            <a:r>
              <a:rPr lang="it-IT" sz="2400" dirty="0">
                <a:solidFill>
                  <a:schemeClr val="bg1"/>
                </a:solidFill>
              </a:rPr>
              <a:t>A correzione del titolo, che con eccesso di ambizione (e di incoscienza), richiamava come termine la gente di mestiere del mondo antico, sostanzialmente una relazione limitata al mondo religioso dei lavoratori dell'artigianato, del commercio, dei servizi e degli spettacoli nel mondo romano. </a:t>
            </a:r>
          </a:p>
          <a:p>
            <a:pPr lvl="1" algn="just"/>
            <a:r>
              <a:rPr lang="it-IT" sz="2000" dirty="0">
                <a:solidFill>
                  <a:schemeClr val="bg1"/>
                </a:solidFill>
              </a:rPr>
              <a:t>Ben nota in effetti la connessione tra la ritualità e le attività agricole e di allevamento nel mondo romano.</a:t>
            </a:r>
          </a:p>
        </p:txBody>
      </p:sp>
    </p:spTree>
    <p:extLst>
      <p:ext uri="{BB962C8B-B14F-4D97-AF65-F5344CB8AC3E}">
        <p14:creationId xmlns:p14="http://schemas.microsoft.com/office/powerpoint/2010/main" val="2038692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6887B22-EF84-D94F-943A-93294E620735}"/>
              </a:ext>
            </a:extLst>
          </p:cNvPr>
          <p:cNvSpPr>
            <a:spLocks noGrp="1"/>
          </p:cNvSpPr>
          <p:nvPr>
            <p:ph type="title"/>
          </p:nvPr>
        </p:nvSpPr>
        <p:spPr>
          <a:xfrm>
            <a:off x="6450904" y="365125"/>
            <a:ext cx="4902896" cy="6048201"/>
          </a:xfrm>
        </p:spPr>
        <p:txBody>
          <a:bodyPr/>
          <a:lstStyle/>
          <a:p>
            <a:pPr algn="ctr"/>
            <a:r>
              <a:rPr lang="it-IT" dirty="0">
                <a:solidFill>
                  <a:schemeClr val="bg1"/>
                </a:solidFill>
              </a:rPr>
              <a:t>Il sacello di </a:t>
            </a:r>
            <a:r>
              <a:rPr lang="it-IT" i="1" dirty="0">
                <a:solidFill>
                  <a:schemeClr val="bg1"/>
                </a:solidFill>
              </a:rPr>
              <a:t>Silvanus</a:t>
            </a:r>
            <a:r>
              <a:rPr lang="it-IT" dirty="0">
                <a:solidFill>
                  <a:schemeClr val="bg1"/>
                </a:solidFill>
              </a:rPr>
              <a:t> nel Caseggiato dei Molini a Ostia</a:t>
            </a:r>
            <a:endParaRPr lang="it-IT" i="1" dirty="0">
              <a:solidFill>
                <a:schemeClr val="bg1"/>
              </a:solidFill>
            </a:endParaRPr>
          </a:p>
        </p:txBody>
      </p:sp>
      <p:pic>
        <p:nvPicPr>
          <p:cNvPr id="5" name="Immagine 4">
            <a:extLst>
              <a:ext uri="{FF2B5EF4-FFF2-40B4-BE49-F238E27FC236}">
                <a16:creationId xmlns:a16="http://schemas.microsoft.com/office/drawing/2014/main" xmlns="" id="{991C29FE-FC45-1E40-BA00-921ED4C973FC}"/>
              </a:ext>
            </a:extLst>
          </p:cNvPr>
          <p:cNvPicPr>
            <a:picLocks noChangeAspect="1"/>
          </p:cNvPicPr>
          <p:nvPr/>
        </p:nvPicPr>
        <p:blipFill>
          <a:blip r:embed="rId2"/>
          <a:stretch>
            <a:fillRect/>
          </a:stretch>
        </p:blipFill>
        <p:spPr>
          <a:xfrm>
            <a:off x="0" y="0"/>
            <a:ext cx="5283513" cy="6858000"/>
          </a:xfrm>
          <a:prstGeom prst="rect">
            <a:avLst/>
          </a:prstGeom>
        </p:spPr>
      </p:pic>
    </p:spTree>
    <p:extLst>
      <p:ext uri="{BB962C8B-B14F-4D97-AF65-F5344CB8AC3E}">
        <p14:creationId xmlns:p14="http://schemas.microsoft.com/office/powerpoint/2010/main" val="783076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8B5F2FA2-8C15-8249-BAFA-2F78C1729E36}"/>
              </a:ext>
            </a:extLst>
          </p:cNvPr>
          <p:cNvSpPr>
            <a:spLocks noGrp="1"/>
          </p:cNvSpPr>
          <p:nvPr>
            <p:ph type="title"/>
          </p:nvPr>
        </p:nvSpPr>
        <p:spPr>
          <a:xfrm>
            <a:off x="6096000" y="365125"/>
            <a:ext cx="5257800" cy="1325563"/>
          </a:xfrm>
        </p:spPr>
        <p:txBody>
          <a:bodyPr>
            <a:noAutofit/>
          </a:bodyPr>
          <a:lstStyle/>
          <a:p>
            <a:pPr algn="ctr"/>
            <a:r>
              <a:rPr lang="it-IT" sz="3600" i="1" dirty="0">
                <a:solidFill>
                  <a:schemeClr val="bg1"/>
                </a:solidFill>
              </a:rPr>
              <a:t>Silvanus</a:t>
            </a:r>
            <a:r>
              <a:rPr lang="it-IT" sz="3600" dirty="0">
                <a:solidFill>
                  <a:schemeClr val="bg1"/>
                </a:solidFill>
              </a:rPr>
              <a:t> nella cappella del Caseggiato dei Molini</a:t>
            </a:r>
            <a:endParaRPr lang="it-IT" sz="3600" i="1" dirty="0">
              <a:solidFill>
                <a:schemeClr val="bg1"/>
              </a:solidFill>
            </a:endParaRPr>
          </a:p>
        </p:txBody>
      </p:sp>
      <p:sp>
        <p:nvSpPr>
          <p:cNvPr id="6" name="Segnaposto contenuto 5">
            <a:extLst>
              <a:ext uri="{FF2B5EF4-FFF2-40B4-BE49-F238E27FC236}">
                <a16:creationId xmlns:a16="http://schemas.microsoft.com/office/drawing/2014/main" xmlns="" id="{6A68ED5F-40D4-2446-BF2F-4675F1BEF778}"/>
              </a:ext>
            </a:extLst>
          </p:cNvPr>
          <p:cNvSpPr>
            <a:spLocks noGrp="1"/>
          </p:cNvSpPr>
          <p:nvPr>
            <p:ph sz="half" idx="2"/>
          </p:nvPr>
        </p:nvSpPr>
        <p:spPr/>
        <p:txBody>
          <a:bodyPr anchor="ctr"/>
          <a:lstStyle/>
          <a:p>
            <a:pPr algn="just"/>
            <a:r>
              <a:rPr lang="it-IT" dirty="0">
                <a:solidFill>
                  <a:schemeClr val="bg1"/>
                </a:solidFill>
              </a:rPr>
              <a:t>Il dio è rappresentato con un ramo nella mano sinistra e un coltello in forma di falcetto nella destra, ed è accompagnato da un cane.</a:t>
            </a:r>
          </a:p>
        </p:txBody>
      </p:sp>
      <p:pic>
        <p:nvPicPr>
          <p:cNvPr id="8" name="Immagine 7">
            <a:extLst>
              <a:ext uri="{FF2B5EF4-FFF2-40B4-BE49-F238E27FC236}">
                <a16:creationId xmlns:a16="http://schemas.microsoft.com/office/drawing/2014/main" xmlns="" id="{5D512FCE-97D2-C448-9239-E51CB708AC75}"/>
              </a:ext>
            </a:extLst>
          </p:cNvPr>
          <p:cNvPicPr>
            <a:picLocks noChangeAspect="1"/>
          </p:cNvPicPr>
          <p:nvPr/>
        </p:nvPicPr>
        <p:blipFill>
          <a:blip r:embed="rId2"/>
          <a:stretch>
            <a:fillRect/>
          </a:stretch>
        </p:blipFill>
        <p:spPr>
          <a:xfrm>
            <a:off x="0" y="0"/>
            <a:ext cx="4452900" cy="6858000"/>
          </a:xfrm>
          <a:prstGeom prst="rect">
            <a:avLst/>
          </a:prstGeom>
        </p:spPr>
      </p:pic>
    </p:spTree>
    <p:extLst>
      <p:ext uri="{BB962C8B-B14F-4D97-AF65-F5344CB8AC3E}">
        <p14:creationId xmlns:p14="http://schemas.microsoft.com/office/powerpoint/2010/main" val="2931495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BE5CEF1-E8D2-4B40-9821-FAAD723E2E52}"/>
              </a:ext>
            </a:extLst>
          </p:cNvPr>
          <p:cNvSpPr>
            <a:spLocks noGrp="1"/>
          </p:cNvSpPr>
          <p:nvPr>
            <p:ph type="title"/>
          </p:nvPr>
        </p:nvSpPr>
        <p:spPr/>
        <p:txBody>
          <a:bodyPr/>
          <a:lstStyle/>
          <a:p>
            <a:pPr algn="ctr"/>
            <a:r>
              <a:rPr lang="it-IT" dirty="0">
                <a:solidFill>
                  <a:schemeClr val="bg1"/>
                </a:solidFill>
              </a:rPr>
              <a:t>Il lavoro è caro agli </a:t>
            </a:r>
            <a:r>
              <a:rPr lang="it-IT" dirty="0" err="1">
                <a:solidFill>
                  <a:schemeClr val="bg1"/>
                </a:solidFill>
              </a:rPr>
              <a:t>dèi</a:t>
            </a:r>
            <a:r>
              <a:rPr lang="it-IT" dirty="0">
                <a:solidFill>
                  <a:schemeClr val="bg1"/>
                </a:solidFill>
              </a:rPr>
              <a:t>: </a:t>
            </a:r>
            <a:r>
              <a:rPr lang="it-IT" altLang="it-IT" dirty="0">
                <a:solidFill>
                  <a:schemeClr val="bg1"/>
                </a:solidFill>
                <a:ea typeface="ＭＳ Ｐゴシック" panose="020B0600070205080204" pitchFamily="34" charset="-128"/>
              </a:rPr>
              <a:t>Esiodo, </a:t>
            </a:r>
            <a:r>
              <a:rPr lang="it-IT" altLang="it-IT" i="1" dirty="0">
                <a:solidFill>
                  <a:schemeClr val="bg1"/>
                </a:solidFill>
                <a:ea typeface="ＭＳ Ｐゴシック" panose="020B0600070205080204" pitchFamily="34" charset="-128"/>
              </a:rPr>
              <a:t>Le opere e i giorni</a:t>
            </a:r>
            <a:r>
              <a:rPr lang="it-IT" altLang="it-IT" dirty="0">
                <a:solidFill>
                  <a:schemeClr val="bg1"/>
                </a:solidFill>
                <a:ea typeface="ＭＳ Ｐゴシック" panose="020B0600070205080204" pitchFamily="34" charset="-128"/>
              </a:rPr>
              <a:t>, 303-316</a:t>
            </a:r>
            <a:endParaRPr lang="it-IT" dirty="0">
              <a:solidFill>
                <a:schemeClr val="bg1"/>
              </a:solidFill>
            </a:endParaRPr>
          </a:p>
        </p:txBody>
      </p:sp>
      <p:sp>
        <p:nvSpPr>
          <p:cNvPr id="4" name="Segnaposto contenuto 3">
            <a:extLst>
              <a:ext uri="{FF2B5EF4-FFF2-40B4-BE49-F238E27FC236}">
                <a16:creationId xmlns:a16="http://schemas.microsoft.com/office/drawing/2014/main" xmlns="" id="{DC676B6B-EB48-7447-8466-9904BABEAAB6}"/>
              </a:ext>
            </a:extLst>
          </p:cNvPr>
          <p:cNvSpPr>
            <a:spLocks noGrp="1"/>
          </p:cNvSpPr>
          <p:nvPr>
            <p:ph sz="half" idx="1"/>
          </p:nvPr>
        </p:nvSpPr>
        <p:spPr/>
        <p:txBody>
          <a:bodyPr anchor="ctr">
            <a:normAutofit fontScale="92500" lnSpcReduction="10000"/>
          </a:bodyPr>
          <a:lstStyle/>
          <a:p>
            <a:pPr algn="just"/>
            <a:r>
              <a:rPr lang="el-GR" altLang="it-IT" dirty="0" err="1">
                <a:solidFill>
                  <a:schemeClr val="bg1"/>
                </a:solidFill>
                <a:ea typeface="ＭＳ Ｐゴシック" panose="020B0600070205080204" pitchFamily="34" charset="-128"/>
              </a:rPr>
              <a:t>τῷ</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δὲ</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θεοὶ</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νεμεσῶσι</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καὶ</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ἀνέρες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ὅς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κεν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ἀεργὸς</a:t>
            </a:r>
            <a:r>
              <a:rPr lang="it-IT"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ζώῃ</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κηφήνεσσι</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κοθούροις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εἴκελος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ὀργήν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οἵ</a:t>
            </a:r>
            <a:r>
              <a:rPr lang="el-GR" altLang="it-IT" dirty="0">
                <a:solidFill>
                  <a:schemeClr val="bg1"/>
                </a:solidFill>
                <a:ea typeface="ＭＳ Ｐゴシック" panose="020B0600070205080204" pitchFamily="34" charset="-128"/>
              </a:rPr>
              <a:t> τε </a:t>
            </a:r>
            <a:r>
              <a:rPr lang="el-GR" altLang="it-IT" dirty="0" err="1">
                <a:solidFill>
                  <a:schemeClr val="bg1"/>
                </a:solidFill>
                <a:ea typeface="ＭＳ Ｐゴシック" panose="020B0600070205080204" pitchFamily="34" charset="-128"/>
              </a:rPr>
              <a:t>μελισσάων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κάματον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τρύχουσιν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ἀεργοὶ</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ἔσθοντες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σοὶ</a:t>
            </a:r>
            <a:r>
              <a:rPr lang="el-GR" altLang="it-IT" dirty="0">
                <a:solidFill>
                  <a:schemeClr val="bg1"/>
                </a:solidFill>
                <a:ea typeface="ＭＳ Ｐゴシック" panose="020B0600070205080204" pitchFamily="34" charset="-128"/>
              </a:rPr>
              <a:t> δ’ </a:t>
            </a:r>
            <a:r>
              <a:rPr lang="el-GR" altLang="it-IT" dirty="0" err="1">
                <a:solidFill>
                  <a:schemeClr val="bg1"/>
                </a:solidFill>
                <a:ea typeface="ＭＳ Ｐゴシック" panose="020B0600070205080204" pitchFamily="34" charset="-128"/>
              </a:rPr>
              <a:t>ἔργα</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φίλ</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ἔστω</a:t>
            </a:r>
            <a:r>
              <a:rPr lang="el-GR" altLang="it-IT" dirty="0">
                <a:solidFill>
                  <a:schemeClr val="bg1"/>
                </a:solidFill>
                <a:ea typeface="ＭＳ Ｐゴシック" panose="020B0600070205080204" pitchFamily="34" charset="-128"/>
              </a:rPr>
              <a:t> μέτρια </a:t>
            </a:r>
            <a:r>
              <a:rPr lang="el-GR" altLang="it-IT" dirty="0" err="1">
                <a:solidFill>
                  <a:schemeClr val="bg1"/>
                </a:solidFill>
                <a:ea typeface="ＭＳ Ｐゴシック" panose="020B0600070205080204" pitchFamily="34" charset="-128"/>
              </a:rPr>
              <a:t>κοσμεῖν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ὥς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κέ</a:t>
            </a:r>
            <a:r>
              <a:rPr lang="el-GR" altLang="it-IT" dirty="0">
                <a:solidFill>
                  <a:schemeClr val="bg1"/>
                </a:solidFill>
                <a:ea typeface="ＭＳ Ｐゴシック" panose="020B0600070205080204" pitchFamily="34" charset="-128"/>
              </a:rPr>
              <a:t> τοι </a:t>
            </a:r>
            <a:r>
              <a:rPr lang="el-GR" altLang="it-IT" dirty="0" err="1">
                <a:solidFill>
                  <a:schemeClr val="bg1"/>
                </a:solidFill>
                <a:ea typeface="ＭＳ Ｐゴシック" panose="020B0600070205080204" pitchFamily="34" charset="-128"/>
              </a:rPr>
              <a:t>ὡραίου</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βιότου</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πλήθωσι</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καλιαί</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ἐξ</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ἔργων</a:t>
            </a:r>
            <a:r>
              <a:rPr lang="el-GR" altLang="it-IT" dirty="0">
                <a:solidFill>
                  <a:schemeClr val="bg1"/>
                </a:solidFill>
                <a:ea typeface="ＭＳ Ｐゴシック" panose="020B0600070205080204" pitchFamily="34" charset="-128"/>
              </a:rPr>
              <a:t> δ’ </a:t>
            </a:r>
            <a:r>
              <a:rPr lang="el-GR" altLang="it-IT" dirty="0" err="1">
                <a:solidFill>
                  <a:schemeClr val="bg1"/>
                </a:solidFill>
                <a:ea typeface="ＭＳ Ｐゴシック" panose="020B0600070205080204" pitchFamily="34" charset="-128"/>
              </a:rPr>
              <a:t>ἄνδρες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πολύμηλοί</a:t>
            </a:r>
            <a:r>
              <a:rPr lang="el-GR" altLang="it-IT" dirty="0">
                <a:solidFill>
                  <a:schemeClr val="bg1"/>
                </a:solidFill>
                <a:ea typeface="ＭＳ Ｐゴシック" panose="020B0600070205080204" pitchFamily="34" charset="-128"/>
              </a:rPr>
              <a:t> τ’ </a:t>
            </a:r>
            <a:r>
              <a:rPr lang="el-GR" altLang="it-IT" dirty="0" err="1">
                <a:solidFill>
                  <a:schemeClr val="bg1"/>
                </a:solidFill>
                <a:ea typeface="ＭＳ Ｐゴシック" panose="020B0600070205080204" pitchFamily="34" charset="-128"/>
              </a:rPr>
              <a:t>ἀφνειοί</a:t>
            </a:r>
            <a:r>
              <a:rPr lang="el-GR" altLang="it-IT" dirty="0">
                <a:solidFill>
                  <a:schemeClr val="bg1"/>
                </a:solidFill>
                <a:ea typeface="ＭＳ Ｐゴシック" panose="020B0600070205080204" pitchFamily="34" charset="-128"/>
              </a:rPr>
              <a:t> τε,</a:t>
            </a:r>
            <a:r>
              <a:rPr lang="it-IT"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καί</a:t>
            </a:r>
            <a:r>
              <a:rPr lang="el-GR" altLang="it-IT" dirty="0">
                <a:solidFill>
                  <a:schemeClr val="bg1"/>
                </a:solidFill>
                <a:ea typeface="ＭＳ Ｐゴシック" panose="020B0600070205080204" pitchFamily="34" charset="-128"/>
              </a:rPr>
              <a:t> τ’ </a:t>
            </a:r>
            <a:r>
              <a:rPr lang="el-GR" altLang="it-IT" dirty="0" err="1">
                <a:solidFill>
                  <a:schemeClr val="bg1"/>
                </a:solidFill>
                <a:ea typeface="ＭＳ Ｐゴシック" panose="020B0600070205080204" pitchFamily="34" charset="-128"/>
              </a:rPr>
              <a:t>ἐργαζόμενος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πολὺ</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φίλτερος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ἀθανάτοισιν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ἔσσεαι</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ἠδὲ</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βροτοῖς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μάλα</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γὰρ</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στυγέουσιν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ἀεργούς</a:t>
            </a:r>
            <a:r>
              <a:rPr lang="el-GR" altLang="it-IT" dirty="0">
                <a:solidFill>
                  <a:schemeClr val="bg1"/>
                </a:solidFill>
                <a:ea typeface="ＭＳ Ｐゴシック" panose="020B0600070205080204" pitchFamily="34" charset="-128"/>
              </a:rPr>
              <a:t>].</a:t>
            </a:r>
            <a:endParaRPr lang="it-IT" altLang="it-IT" dirty="0">
              <a:solidFill>
                <a:schemeClr val="bg1"/>
              </a:solidFill>
              <a:ea typeface="ＭＳ Ｐゴシック" panose="020B0600070205080204" pitchFamily="34" charset="-128"/>
            </a:endParaRPr>
          </a:p>
        </p:txBody>
      </p:sp>
      <p:sp>
        <p:nvSpPr>
          <p:cNvPr id="5" name="Segnaposto contenuto 4">
            <a:extLst>
              <a:ext uri="{FF2B5EF4-FFF2-40B4-BE49-F238E27FC236}">
                <a16:creationId xmlns:a16="http://schemas.microsoft.com/office/drawing/2014/main" xmlns="" id="{C2385490-82BC-2843-8B07-2E2B69E91D41}"/>
              </a:ext>
            </a:extLst>
          </p:cNvPr>
          <p:cNvSpPr>
            <a:spLocks noGrp="1"/>
          </p:cNvSpPr>
          <p:nvPr>
            <p:ph sz="half" idx="2"/>
          </p:nvPr>
        </p:nvSpPr>
        <p:spPr/>
        <p:txBody>
          <a:bodyPr anchor="ctr">
            <a:normAutofit fontScale="85000" lnSpcReduction="20000"/>
          </a:bodyPr>
          <a:lstStyle/>
          <a:p>
            <a:pPr algn="just"/>
            <a:r>
              <a:rPr lang="it-IT" altLang="it-IT" dirty="0">
                <a:solidFill>
                  <a:schemeClr val="bg1"/>
                </a:solidFill>
                <a:ea typeface="ＭＳ Ｐゴシック" panose="020B0600070205080204" pitchFamily="34" charset="-128"/>
              </a:rPr>
              <a:t>Dei e uomini si sdegnano per colui che vive ozioso, simile nell’indole ai fuchi senza pungiglione i quali – standosene inattivi – dissipano quello che le api hanno raccolto con grande fatica. A te sia invece concesso compiere ordinatamente le tue opere, affinché i granai si riempiano del frutto raccolto nella buona stagione. Dalle opere gli uomini traggono l’abbondanza delle greggi e il benessere e l’uomo che lavora è molto più caro agli </a:t>
            </a:r>
            <a:r>
              <a:rPr lang="it-IT" altLang="it-IT" dirty="0" err="1">
                <a:solidFill>
                  <a:schemeClr val="bg1"/>
                </a:solidFill>
                <a:ea typeface="ＭＳ Ｐゴシック" panose="020B0600070205080204" pitchFamily="34" charset="-128"/>
              </a:rPr>
              <a:t>dèi</a:t>
            </a:r>
            <a:r>
              <a:rPr lang="it-IT" altLang="it-IT" dirty="0">
                <a:solidFill>
                  <a:schemeClr val="bg1"/>
                </a:solidFill>
                <a:ea typeface="ＭＳ Ｐゴシック" panose="020B0600070205080204" pitchFamily="34" charset="-128"/>
              </a:rPr>
              <a:t> immortali [Tu lo sarai anche ai mortali; difatti essi hanno invero in odio gli inoperosi].</a:t>
            </a:r>
            <a:endParaRPr lang="it-IT" dirty="0">
              <a:solidFill>
                <a:schemeClr val="bg1"/>
              </a:solidFill>
            </a:endParaRPr>
          </a:p>
        </p:txBody>
      </p:sp>
    </p:spTree>
    <p:extLst>
      <p:ext uri="{BB962C8B-B14F-4D97-AF65-F5344CB8AC3E}">
        <p14:creationId xmlns:p14="http://schemas.microsoft.com/office/powerpoint/2010/main" val="3733909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F92DFC8-B17A-C941-A96D-E93F645867BE}"/>
              </a:ext>
            </a:extLst>
          </p:cNvPr>
          <p:cNvSpPr>
            <a:spLocks noGrp="1"/>
          </p:cNvSpPr>
          <p:nvPr>
            <p:ph type="title"/>
          </p:nvPr>
        </p:nvSpPr>
        <p:spPr/>
        <p:txBody>
          <a:bodyPr/>
          <a:lstStyle/>
          <a:p>
            <a:pPr algn="ctr"/>
            <a:r>
              <a:rPr lang="it-IT" dirty="0">
                <a:solidFill>
                  <a:schemeClr val="bg1"/>
                </a:solidFill>
              </a:rPr>
              <a:t>Il dovere cristiano del lavoro: </a:t>
            </a:r>
            <a:r>
              <a:rPr lang="it-IT" altLang="it-IT" dirty="0">
                <a:solidFill>
                  <a:schemeClr val="bg1"/>
                </a:solidFill>
                <a:ea typeface="ＭＳ Ｐゴシック" panose="020B0600070205080204" pitchFamily="34" charset="-128"/>
              </a:rPr>
              <a:t>Paolo, </a:t>
            </a:r>
            <a:r>
              <a:rPr lang="it-IT" altLang="it-IT" i="1" dirty="0">
                <a:solidFill>
                  <a:schemeClr val="bg1"/>
                </a:solidFill>
                <a:ea typeface="ＭＳ Ｐゴシック" panose="020B0600070205080204" pitchFamily="34" charset="-128"/>
              </a:rPr>
              <a:t>Seconda lettera ai Tessalonicesi</a:t>
            </a:r>
            <a:r>
              <a:rPr lang="it-IT" altLang="it-IT" dirty="0">
                <a:solidFill>
                  <a:schemeClr val="bg1"/>
                </a:solidFill>
                <a:ea typeface="ＭＳ Ｐゴシック" panose="020B0600070205080204" pitchFamily="34" charset="-128"/>
              </a:rPr>
              <a:t>, 3, 6-12</a:t>
            </a:r>
            <a:endParaRPr lang="it-IT" dirty="0">
              <a:solidFill>
                <a:schemeClr val="bg1"/>
              </a:solidFill>
            </a:endParaRPr>
          </a:p>
        </p:txBody>
      </p:sp>
      <p:sp>
        <p:nvSpPr>
          <p:cNvPr id="3" name="Segnaposto contenuto 2">
            <a:extLst>
              <a:ext uri="{FF2B5EF4-FFF2-40B4-BE49-F238E27FC236}">
                <a16:creationId xmlns:a16="http://schemas.microsoft.com/office/drawing/2014/main" xmlns="" id="{98535799-9835-AF43-884A-38E9C9290B2A}"/>
              </a:ext>
            </a:extLst>
          </p:cNvPr>
          <p:cNvSpPr>
            <a:spLocks noGrp="1"/>
          </p:cNvSpPr>
          <p:nvPr>
            <p:ph sz="half" idx="1"/>
          </p:nvPr>
        </p:nvSpPr>
        <p:spPr/>
        <p:txBody>
          <a:bodyPr anchor="ctr">
            <a:normAutofit fontScale="62500" lnSpcReduction="20000"/>
          </a:bodyPr>
          <a:lstStyle/>
          <a:p>
            <a:pPr algn="just"/>
            <a:r>
              <a:rPr lang="el-GR" altLang="it-IT" dirty="0" err="1">
                <a:solidFill>
                  <a:schemeClr val="bg1"/>
                </a:solidFill>
                <a:ea typeface="ＭＳ Ｐゴシック" panose="020B0600070205080204" pitchFamily="34" charset="-128"/>
              </a:rPr>
              <a:t>Παραγγέλλομεν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δὲ</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ὑμῖν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ἀδελφοί</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ἐν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ὀνόματι</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τοῦ</a:t>
            </a:r>
            <a:r>
              <a:rPr lang="it-IT" altLang="it-IT" dirty="0">
                <a:solidFill>
                  <a:schemeClr val="bg1"/>
                </a:solidFill>
                <a:ea typeface="ＭＳ Ｐゴシック" panose="020B0600070205080204" pitchFamily="34" charset="-128"/>
              </a:rPr>
              <a:t> </a:t>
            </a:r>
            <a:r>
              <a:rPr lang="el-GR" altLang="it-IT" dirty="0">
                <a:solidFill>
                  <a:schemeClr val="bg1"/>
                </a:solidFill>
                <a:ea typeface="ＭＳ Ｐゴシック" panose="020B0600070205080204" pitchFamily="34" charset="-128"/>
              </a:rPr>
              <a:t>κυρίου </a:t>
            </a:r>
            <a:r>
              <a:rPr lang="el-GR" altLang="it-IT" dirty="0" err="1">
                <a:solidFill>
                  <a:schemeClr val="bg1"/>
                </a:solidFill>
                <a:ea typeface="ＭＳ Ｐゴシック" panose="020B0600070205080204" pitchFamily="34" charset="-128"/>
              </a:rPr>
              <a:t>Ἰησοῦ</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Χριστοῦ</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στέλλεσθαι</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ὑμᾶς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ἀπὸ</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παντὸς</a:t>
            </a:r>
            <a:r>
              <a:rPr lang="it-IT"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ἀδελφοῦ</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ἀτάκτως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περιπατοῦντος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καὶ</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μὴ</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κατὰ</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τὴν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παράδοσιν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ἣν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παρελάβοσαν</a:t>
            </a:r>
            <a:r>
              <a:rPr lang="el-GR" altLang="it-IT" dirty="0">
                <a:solidFill>
                  <a:schemeClr val="bg1"/>
                </a:solidFill>
                <a:ea typeface="ＭＳ Ｐゴシック" panose="020B0600070205080204" pitchFamily="34" charset="-128"/>
              </a:rPr>
              <a:t> παρ’ </a:t>
            </a:r>
            <a:r>
              <a:rPr lang="el-GR" altLang="it-IT" dirty="0" err="1">
                <a:solidFill>
                  <a:schemeClr val="bg1"/>
                </a:solidFill>
                <a:ea typeface="ＭＳ Ｐゴシック" panose="020B0600070205080204" pitchFamily="34" charset="-128"/>
              </a:rPr>
              <a:t>ἡμῶν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αὐτοὶ</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γὰρ</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οἴδατε</a:t>
            </a:r>
            <a:r>
              <a:rPr lang="it-IT"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πῶς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δεῖ</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μιμεῖσθαι</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ἡμᾶς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ὅτι</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οὐκ</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ἠτακτήσαμεν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ἐν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ὑμῖν</a:t>
            </a:r>
            <a:r>
              <a:rPr lang="it-IT"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οὐδὲ</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δωρεὰν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ἄρτον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ἐφάγομεν</a:t>
            </a:r>
            <a:r>
              <a:rPr lang="el-GR" altLang="it-IT" dirty="0">
                <a:solidFill>
                  <a:schemeClr val="bg1"/>
                </a:solidFill>
                <a:ea typeface="ＭＳ Ｐゴシック" panose="020B0600070205080204" pitchFamily="34" charset="-128"/>
              </a:rPr>
              <a:t> παρά </a:t>
            </a:r>
            <a:r>
              <a:rPr lang="el-GR" altLang="it-IT" dirty="0" err="1">
                <a:solidFill>
                  <a:schemeClr val="bg1"/>
                </a:solidFill>
                <a:ea typeface="ＭＳ Ｐゴシック" panose="020B0600070205080204" pitchFamily="34" charset="-128"/>
              </a:rPr>
              <a:t>τινος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ἀλλ</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ἐν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κόπῳ</a:t>
            </a:r>
            <a:r>
              <a:rPr lang="it-IT"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καὶ</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μόχθῳ</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νυκτὸς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καὶ</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ἡμέρας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ἐργαζόμενοι</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πρὸς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τὸ</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μὴ</a:t>
            </a:r>
            <a:r>
              <a:rPr lang="it-IT"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ἐπιβαρῆσαί</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τινα</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ὑμῶν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οὐχ</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ὅτι</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οὐκ</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ἔχομεν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ἐξουσίαν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ἀλλ</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ἵνα</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ἑαυτοὺς</a:t>
            </a:r>
            <a:r>
              <a:rPr lang="el-GR" altLang="it-IT" dirty="0">
                <a:solidFill>
                  <a:schemeClr val="bg1"/>
                </a:solidFill>
                <a:ea typeface="ＭＳ Ｐゴシック" panose="020B0600070205080204" pitchFamily="34" charset="-128"/>
              </a:rPr>
              <a:t> τύπον </a:t>
            </a:r>
            <a:r>
              <a:rPr lang="el-GR" altLang="it-IT" dirty="0" err="1">
                <a:solidFill>
                  <a:schemeClr val="bg1"/>
                </a:solidFill>
                <a:ea typeface="ＭＳ Ｐゴシック" panose="020B0600070205080204" pitchFamily="34" charset="-128"/>
              </a:rPr>
              <a:t>δῶμεν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ὑμῖν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εἰς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τὸ</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μιμεῖσθαι</a:t>
            </a:r>
            <a:r>
              <a:rPr lang="it-IT"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ἡμᾶς</a:t>
            </a:r>
            <a:r>
              <a:rPr lang="el-GR" altLang="it-IT" dirty="0">
                <a:solidFill>
                  <a:schemeClr val="bg1"/>
                </a:solidFill>
                <a:ea typeface="ＭＳ Ｐゴシック" panose="020B0600070205080204" pitchFamily="34" charset="-128"/>
              </a:rPr>
              <a:t>.</a:t>
            </a:r>
            <a:r>
              <a:rPr lang="it-IT"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καὶ</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γὰρ</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ὅτε</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ἦμεν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πρὸς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ὑμᾶς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τοῦτο</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παρηγγέλλομεν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ὑμῖν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ὅτι</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εἴ</a:t>
            </a:r>
            <a:r>
              <a:rPr lang="el-GR" altLang="it-IT" dirty="0">
                <a:solidFill>
                  <a:schemeClr val="bg1"/>
                </a:solidFill>
                <a:ea typeface="ＭＳ Ｐゴシック" panose="020B0600070205080204" pitchFamily="34" charset="-128"/>
              </a:rPr>
              <a:t> τις </a:t>
            </a:r>
            <a:r>
              <a:rPr lang="el-GR" altLang="it-IT" dirty="0" err="1">
                <a:solidFill>
                  <a:schemeClr val="bg1"/>
                </a:solidFill>
                <a:ea typeface="ＭＳ Ｐゴシック" panose="020B0600070205080204" pitchFamily="34" charset="-128"/>
              </a:rPr>
              <a:t>οὐ</a:t>
            </a:r>
            <a:r>
              <a:rPr lang="el-GR" altLang="it-IT" dirty="0">
                <a:solidFill>
                  <a:schemeClr val="bg1"/>
                </a:solidFill>
                <a:ea typeface="ＭＳ Ｐゴシック" panose="020B0600070205080204" pitchFamily="34" charset="-128"/>
              </a:rPr>
              <a:t> θέλει </a:t>
            </a:r>
            <a:r>
              <a:rPr lang="el-GR" altLang="it-IT" dirty="0" err="1">
                <a:solidFill>
                  <a:schemeClr val="bg1"/>
                </a:solidFill>
                <a:ea typeface="ＭＳ Ｐゴシック" panose="020B0600070205080204" pitchFamily="34" charset="-128"/>
              </a:rPr>
              <a:t>ἐργάζεσθαι</a:t>
            </a:r>
            <a:r>
              <a:rPr lang="it-IT"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μηδὲ</a:t>
            </a:r>
            <a:r>
              <a:rPr lang="it-IT"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ἐσθιέτω</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ἀκούομεν</a:t>
            </a:r>
            <a:r>
              <a:rPr lang="el-GR" altLang="it-IT" dirty="0">
                <a:solidFill>
                  <a:schemeClr val="bg1"/>
                </a:solidFill>
                <a:ea typeface="ＭＳ Ｐゴシック" panose="020B0600070205080204" pitchFamily="34" charset="-128"/>
              </a:rPr>
              <a:t> γάρ </a:t>
            </a:r>
            <a:r>
              <a:rPr lang="el-GR" altLang="it-IT" dirty="0" err="1">
                <a:solidFill>
                  <a:schemeClr val="bg1"/>
                </a:solidFill>
                <a:ea typeface="ＭＳ Ｐゴシック" panose="020B0600070205080204" pitchFamily="34" charset="-128"/>
              </a:rPr>
              <a:t>τινας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περιπατοῦντας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ἐν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ὑμῖν</a:t>
            </a:r>
            <a:r>
              <a:rPr lang="it-IT"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ἀτάκτως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μηδὲν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ἐργαζομένους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ἀλλὰ</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περιεργαζομένους</a:t>
            </a:r>
            <a:r>
              <a:rPr lang="el-GR" altLang="it-IT" dirty="0">
                <a:solidFill>
                  <a:schemeClr val="bg1"/>
                </a:solidFill>
                <a:ea typeface="ＭＳ Ｐゴシック" panose="020B0600070205080204" pitchFamily="34" charset="-128"/>
              </a:rPr>
              <a:t>·</a:t>
            </a:r>
            <a:r>
              <a:rPr lang="it-IT"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τοῖς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δὲ</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τοιούτοις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παραγγέλλομεν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καὶ</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παρακαλοῦμεν</a:t>
            </a:r>
            <a:r>
              <a:rPr lang="it-IT"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ἐν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κυρίῳ</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Ἰησοῦ</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Χριστῷ</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ἵνα</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μετὰ</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ἡσυχίας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ἐργαζόμενοι</a:t>
            </a:r>
            <a:r>
              <a:rPr lang="it-IT"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τὸν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ἑαυτῶν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ἄρτον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ἐσθίωσιν</a:t>
            </a:r>
            <a:r>
              <a:rPr lang="el-GR" altLang="it-IT" dirty="0">
                <a:solidFill>
                  <a:schemeClr val="bg1"/>
                </a:solidFill>
                <a:ea typeface="ＭＳ Ｐゴシック" panose="020B0600070205080204" pitchFamily="34" charset="-128"/>
              </a:rPr>
              <a:t>.</a:t>
            </a:r>
            <a:endParaRPr lang="it-IT" altLang="it-IT" dirty="0">
              <a:solidFill>
                <a:schemeClr val="bg1"/>
              </a:solidFill>
              <a:ea typeface="ＭＳ Ｐゴシック" panose="020B0600070205080204" pitchFamily="34" charset="-128"/>
            </a:endParaRPr>
          </a:p>
        </p:txBody>
      </p:sp>
      <p:sp>
        <p:nvSpPr>
          <p:cNvPr id="4" name="Segnaposto contenuto 3">
            <a:extLst>
              <a:ext uri="{FF2B5EF4-FFF2-40B4-BE49-F238E27FC236}">
                <a16:creationId xmlns:a16="http://schemas.microsoft.com/office/drawing/2014/main" xmlns="" id="{8C4F5B1F-D331-234C-AB86-C6077B0A007A}"/>
              </a:ext>
            </a:extLst>
          </p:cNvPr>
          <p:cNvSpPr>
            <a:spLocks noGrp="1"/>
          </p:cNvSpPr>
          <p:nvPr>
            <p:ph sz="half" idx="2"/>
          </p:nvPr>
        </p:nvSpPr>
        <p:spPr/>
        <p:txBody>
          <a:bodyPr anchor="ctr">
            <a:normAutofit fontScale="70000" lnSpcReduction="20000"/>
          </a:bodyPr>
          <a:lstStyle/>
          <a:p>
            <a:pPr algn="just"/>
            <a:r>
              <a:rPr lang="it-IT" altLang="it-IT" dirty="0">
                <a:solidFill>
                  <a:schemeClr val="bg1"/>
                </a:solidFill>
                <a:ea typeface="ＭＳ Ｐゴシック" panose="020B0600070205080204" pitchFamily="34" charset="-128"/>
              </a:rPr>
              <a:t>Vi prescriviamo, fratelli, nel nome del nostro Signore Gesù Cristo, di starvene lontano da ogni fratello che vive in modo sregolato e non secondo la tradizione da noi ricevuta. Da voi stessi infatti sapete come dovete imitarci: non fummo oziosi in mezzo a voi, né mangiammo gratuitamente da alcuno, ma lavorammo con dura fatica notte e giorno per non gravare su alcuno di voi. Non che non ne avessimo diritto, ma l’abbiamo fatto per offrirci a voi come modello da imitare. E in effetti al tempo della nostra presenza tra di voi questo vi prescrivevamo: chi non vuole lavorare non deve neppure mangiare. Sentiamo dire che alcuni di voi si comportano in modo sregolato, senza far nulla, eppure in continua agitazione. A costoro prescriviamo, esortandoli nel Signore Gesù Cristo, di mangiare il proprio pane lavorando in  tutta tranquillità.</a:t>
            </a:r>
          </a:p>
        </p:txBody>
      </p:sp>
    </p:spTree>
    <p:extLst>
      <p:ext uri="{BB962C8B-B14F-4D97-AF65-F5344CB8AC3E}">
        <p14:creationId xmlns:p14="http://schemas.microsoft.com/office/powerpoint/2010/main" val="1055478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1F71FEF-3333-2745-A6DD-0FD2668F88E0}"/>
              </a:ext>
            </a:extLst>
          </p:cNvPr>
          <p:cNvSpPr>
            <a:spLocks noGrp="1"/>
          </p:cNvSpPr>
          <p:nvPr>
            <p:ph type="title"/>
          </p:nvPr>
        </p:nvSpPr>
        <p:spPr/>
        <p:txBody>
          <a:bodyPr/>
          <a:lstStyle/>
          <a:p>
            <a:pPr algn="ctr"/>
            <a:r>
              <a:rPr lang="it-IT" altLang="it-IT" dirty="0">
                <a:solidFill>
                  <a:schemeClr val="bg1"/>
                </a:solidFill>
                <a:ea typeface="ＭＳ Ｐゴシック" panose="020B0600070205080204" pitchFamily="34" charset="-128"/>
              </a:rPr>
              <a:t>La testimonianza di </a:t>
            </a:r>
            <a:r>
              <a:rPr lang="it-IT" altLang="it-IT" dirty="0" err="1">
                <a:solidFill>
                  <a:schemeClr val="bg1"/>
                </a:solidFill>
                <a:ea typeface="ＭＳ Ｐゴシック" panose="020B0600070205080204" pitchFamily="34" charset="-128"/>
              </a:rPr>
              <a:t>Libanio</a:t>
            </a:r>
            <a:r>
              <a:rPr lang="it-IT" altLang="it-IT" dirty="0">
                <a:solidFill>
                  <a:schemeClr val="bg1"/>
                </a:solidFill>
                <a:ea typeface="ＭＳ Ｐゴシック" panose="020B0600070205080204" pitchFamily="34" charset="-128"/>
              </a:rPr>
              <a:t>, </a:t>
            </a:r>
            <a:r>
              <a:rPr lang="it-IT" altLang="it-IT" i="1" dirty="0" err="1">
                <a:solidFill>
                  <a:schemeClr val="bg1"/>
                </a:solidFill>
                <a:ea typeface="ＭＳ Ｐゴシック" panose="020B0600070205080204" pitchFamily="34" charset="-128"/>
              </a:rPr>
              <a:t>Progimnasmi</a:t>
            </a:r>
            <a:r>
              <a:rPr lang="it-IT" altLang="it-IT" dirty="0">
                <a:solidFill>
                  <a:schemeClr val="bg1"/>
                </a:solidFill>
                <a:ea typeface="ＭＳ Ｐゴシック" panose="020B0600070205080204" pitchFamily="34" charset="-128"/>
              </a:rPr>
              <a:t>, 10, 4</a:t>
            </a:r>
            <a:endParaRPr lang="it-IT" dirty="0">
              <a:solidFill>
                <a:schemeClr val="bg1"/>
              </a:solidFill>
            </a:endParaRPr>
          </a:p>
        </p:txBody>
      </p:sp>
      <p:sp>
        <p:nvSpPr>
          <p:cNvPr id="5" name="Segnaposto contenuto 4">
            <a:extLst>
              <a:ext uri="{FF2B5EF4-FFF2-40B4-BE49-F238E27FC236}">
                <a16:creationId xmlns:a16="http://schemas.microsoft.com/office/drawing/2014/main" xmlns="" id="{E1BF3E9D-9642-2F47-8F49-1549E5BFC8A6}"/>
              </a:ext>
            </a:extLst>
          </p:cNvPr>
          <p:cNvSpPr>
            <a:spLocks noGrp="1"/>
          </p:cNvSpPr>
          <p:nvPr>
            <p:ph idx="1"/>
          </p:nvPr>
        </p:nvSpPr>
        <p:spPr/>
        <p:txBody>
          <a:bodyPr anchor="ctr"/>
          <a:lstStyle/>
          <a:p>
            <a:pPr algn="just">
              <a:lnSpc>
                <a:spcPct val="80000"/>
              </a:lnSpc>
            </a:pPr>
            <a:r>
              <a:rPr lang="it-IT" altLang="it-IT" sz="2500" dirty="0">
                <a:solidFill>
                  <a:schemeClr val="bg1"/>
                </a:solidFill>
                <a:ea typeface="ＭＳ Ｐゴシック" panose="020B0600070205080204" pitchFamily="34" charset="-128"/>
              </a:rPr>
              <a:t>Il classico confronto tra agricoltura e commercio ritorna in uno scritto del retore greco </a:t>
            </a:r>
            <a:r>
              <a:rPr lang="it-IT" altLang="it-IT" sz="2500" dirty="0" err="1">
                <a:solidFill>
                  <a:schemeClr val="bg1"/>
                </a:solidFill>
                <a:ea typeface="ＭＳ Ｐゴシック" panose="020B0600070205080204" pitchFamily="34" charset="-128"/>
              </a:rPr>
              <a:t>Libanio</a:t>
            </a:r>
            <a:r>
              <a:rPr lang="it-IT" altLang="it-IT" sz="2500" dirty="0">
                <a:solidFill>
                  <a:schemeClr val="bg1"/>
                </a:solidFill>
                <a:ea typeface="ＭＳ Ｐゴシック" panose="020B0600070205080204" pitchFamily="34" charset="-128"/>
              </a:rPr>
              <a:t>, nel IV sec. d.C., Nei </a:t>
            </a:r>
            <a:r>
              <a:rPr lang="it-IT" altLang="it-IT" sz="2500" i="1" dirty="0" err="1">
                <a:solidFill>
                  <a:schemeClr val="bg1"/>
                </a:solidFill>
                <a:ea typeface="ＭＳ Ｐゴシック" panose="020B0600070205080204" pitchFamily="34" charset="-128"/>
              </a:rPr>
              <a:t>Progimnasmi</a:t>
            </a:r>
            <a:r>
              <a:rPr lang="it-IT" altLang="it-IT" sz="2500" dirty="0">
                <a:solidFill>
                  <a:schemeClr val="bg1"/>
                </a:solidFill>
                <a:ea typeface="ＭＳ Ｐゴシック" panose="020B0600070205080204" pitchFamily="34" charset="-128"/>
              </a:rPr>
              <a:t>, esercizi di scrittura retorica ad uso degli studenti, il retore riprende il classico confronto tra agricoltura e commercio.</a:t>
            </a:r>
          </a:p>
          <a:p>
            <a:pPr algn="just">
              <a:lnSpc>
                <a:spcPct val="80000"/>
              </a:lnSpc>
            </a:pPr>
            <a:r>
              <a:rPr lang="it-IT" altLang="it-IT" sz="2500" dirty="0">
                <a:solidFill>
                  <a:schemeClr val="bg1"/>
                </a:solidFill>
                <a:ea typeface="ＭＳ Ｐゴシック" panose="020B0600070205080204" pitchFamily="34" charset="-128"/>
              </a:rPr>
              <a:t>Nella riflessione di </a:t>
            </a:r>
            <a:r>
              <a:rPr lang="it-IT" altLang="it-IT" sz="2500" dirty="0" err="1">
                <a:solidFill>
                  <a:schemeClr val="bg1"/>
                </a:solidFill>
                <a:ea typeface="ＭＳ Ｐゴシック" panose="020B0600070205080204" pitchFamily="34" charset="-128"/>
              </a:rPr>
              <a:t>Libanio</a:t>
            </a:r>
            <a:r>
              <a:rPr lang="it-IT" altLang="it-IT" sz="2500" dirty="0">
                <a:solidFill>
                  <a:schemeClr val="bg1"/>
                </a:solidFill>
                <a:ea typeface="ＭＳ Ｐゴシック" panose="020B0600070205080204" pitchFamily="34" charset="-128"/>
              </a:rPr>
              <a:t> si ripetono, un poco stancamente, motivi tradizionali, che in alcuni casi risalgono fino a Esiodo:</a:t>
            </a:r>
          </a:p>
          <a:p>
            <a:pPr lvl="1" algn="just">
              <a:lnSpc>
                <a:spcPct val="80000"/>
              </a:lnSpc>
            </a:pPr>
            <a:r>
              <a:rPr lang="it-IT" altLang="it-IT" sz="2200" dirty="0">
                <a:solidFill>
                  <a:schemeClr val="bg1"/>
                </a:solidFill>
                <a:ea typeface="ＭＳ Ｐゴシック" panose="020B0600070205080204" pitchFamily="34" charset="-128"/>
              </a:rPr>
              <a:t>Tra di essi il motivo della devozione religiosa del contadino, cui </a:t>
            </a:r>
            <a:r>
              <a:rPr lang="it-IT" altLang="it-IT" sz="2200" dirty="0" err="1">
                <a:solidFill>
                  <a:schemeClr val="bg1"/>
                </a:solidFill>
                <a:ea typeface="ＭＳ Ｐゴシック" panose="020B0600070205080204" pitchFamily="34" charset="-128"/>
              </a:rPr>
              <a:t>Libanio</a:t>
            </a:r>
            <a:r>
              <a:rPr lang="it-IT" altLang="it-IT" sz="2200" dirty="0">
                <a:solidFill>
                  <a:schemeClr val="bg1"/>
                </a:solidFill>
                <a:ea typeface="ＭＳ Ｐゴシック" panose="020B0600070205080204" pitchFamily="34" charset="-128"/>
              </a:rPr>
              <a:t> oppone l'empietà del mercante.</a:t>
            </a:r>
          </a:p>
          <a:p>
            <a:pPr algn="just">
              <a:lnSpc>
                <a:spcPct val="80000"/>
              </a:lnSpc>
            </a:pPr>
            <a:r>
              <a:rPr lang="it-IT" altLang="it-IT" sz="2500" dirty="0">
                <a:solidFill>
                  <a:schemeClr val="bg1"/>
                </a:solidFill>
                <a:ea typeface="ＭＳ Ｐゴシック" panose="020B0600070205080204" pitchFamily="34" charset="-128"/>
              </a:rPr>
              <a:t>Caratteri non molto originali, che del resto corrispondono alla natura dell’opera.</a:t>
            </a:r>
            <a:endParaRPr lang="it-IT" dirty="0">
              <a:solidFill>
                <a:schemeClr val="bg1"/>
              </a:solidFill>
            </a:endParaRPr>
          </a:p>
        </p:txBody>
      </p:sp>
    </p:spTree>
    <p:extLst>
      <p:ext uri="{BB962C8B-B14F-4D97-AF65-F5344CB8AC3E}">
        <p14:creationId xmlns:p14="http://schemas.microsoft.com/office/powerpoint/2010/main" val="2997271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69B3A87-D4FD-0742-9802-17799422B2D3}"/>
              </a:ext>
            </a:extLst>
          </p:cNvPr>
          <p:cNvSpPr>
            <a:spLocks noGrp="1"/>
          </p:cNvSpPr>
          <p:nvPr>
            <p:ph type="title"/>
          </p:nvPr>
        </p:nvSpPr>
        <p:spPr/>
        <p:txBody>
          <a:bodyPr/>
          <a:lstStyle/>
          <a:p>
            <a:pPr algn="ctr"/>
            <a:r>
              <a:rPr lang="it-IT" altLang="it-IT" dirty="0" err="1">
                <a:solidFill>
                  <a:schemeClr val="bg1"/>
                </a:solidFill>
                <a:ea typeface="ＭＳ Ｐゴシック" panose="020B0600070205080204" pitchFamily="34" charset="-128"/>
              </a:rPr>
              <a:t>Libanio</a:t>
            </a:r>
            <a:r>
              <a:rPr lang="it-IT" altLang="it-IT" dirty="0">
                <a:solidFill>
                  <a:schemeClr val="bg1"/>
                </a:solidFill>
                <a:ea typeface="ＭＳ Ｐゴシック" panose="020B0600070205080204" pitchFamily="34" charset="-128"/>
              </a:rPr>
              <a:t>, </a:t>
            </a:r>
            <a:r>
              <a:rPr lang="it-IT" altLang="it-IT" i="1" dirty="0" err="1">
                <a:solidFill>
                  <a:schemeClr val="bg1"/>
                </a:solidFill>
                <a:ea typeface="ＭＳ Ｐゴシック" panose="020B0600070205080204" pitchFamily="34" charset="-128"/>
              </a:rPr>
              <a:t>Progimnasmi</a:t>
            </a:r>
            <a:r>
              <a:rPr lang="it-IT" altLang="it-IT" dirty="0">
                <a:solidFill>
                  <a:schemeClr val="bg1"/>
                </a:solidFill>
                <a:ea typeface="ＭＳ Ｐゴシック" panose="020B0600070205080204" pitchFamily="34" charset="-128"/>
              </a:rPr>
              <a:t>, 10, 4: la devozione del contadino, l'empietà del mercante</a:t>
            </a:r>
            <a:endParaRPr lang="it-IT" dirty="0">
              <a:solidFill>
                <a:schemeClr val="bg1"/>
              </a:solidFill>
            </a:endParaRPr>
          </a:p>
        </p:txBody>
      </p:sp>
      <p:sp>
        <p:nvSpPr>
          <p:cNvPr id="3" name="Segnaposto contenuto 2">
            <a:extLst>
              <a:ext uri="{FF2B5EF4-FFF2-40B4-BE49-F238E27FC236}">
                <a16:creationId xmlns:a16="http://schemas.microsoft.com/office/drawing/2014/main" xmlns="" id="{5815DECC-E43A-8D46-ACE6-09BB6579E609}"/>
              </a:ext>
            </a:extLst>
          </p:cNvPr>
          <p:cNvSpPr>
            <a:spLocks noGrp="1"/>
          </p:cNvSpPr>
          <p:nvPr>
            <p:ph sz="half" idx="1"/>
          </p:nvPr>
        </p:nvSpPr>
        <p:spPr/>
        <p:txBody>
          <a:bodyPr>
            <a:normAutofit fontScale="92500" lnSpcReduction="20000"/>
          </a:bodyPr>
          <a:lstStyle/>
          <a:p>
            <a:pPr algn="just"/>
            <a:r>
              <a:rPr lang="el-GR" altLang="it-IT" dirty="0" err="1">
                <a:solidFill>
                  <a:schemeClr val="bg1"/>
                </a:solidFill>
                <a:ea typeface="ＭＳ Ｐゴシック" panose="020B0600070205080204" pitchFamily="34" charset="-128"/>
              </a:rPr>
              <a:t>Ἔτι</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τοίνυν</a:t>
            </a:r>
            <a:r>
              <a:rPr lang="el-GR" altLang="it-IT" dirty="0">
                <a:solidFill>
                  <a:schemeClr val="bg1"/>
                </a:solidFill>
                <a:ea typeface="ＭＳ Ｐゴシック" panose="020B0600070205080204" pitchFamily="34" charset="-128"/>
              </a:rPr>
              <a:t> δικαιοσύνη </a:t>
            </a:r>
            <a:r>
              <a:rPr lang="el-GR" altLang="it-IT" dirty="0" err="1">
                <a:solidFill>
                  <a:schemeClr val="bg1"/>
                </a:solidFill>
                <a:ea typeface="ＭＳ Ｐゴシック" panose="020B0600070205080204" pitchFamily="34" charset="-128"/>
              </a:rPr>
              <a:t>μὲν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κάλλιστον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ἀδικία</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δὲ</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κάκιστον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ποιεῖ</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δὲ</a:t>
            </a:r>
            <a:r>
              <a:rPr lang="el-GR" altLang="it-IT" dirty="0">
                <a:solidFill>
                  <a:schemeClr val="bg1"/>
                </a:solidFill>
                <a:ea typeface="ＭＳ Ｐゴシック" panose="020B0600070205080204" pitchFamily="34" charset="-128"/>
              </a:rPr>
              <a:t> γεωργία </a:t>
            </a:r>
            <a:r>
              <a:rPr lang="el-GR" altLang="it-IT" dirty="0" err="1">
                <a:solidFill>
                  <a:schemeClr val="bg1"/>
                </a:solidFill>
                <a:ea typeface="ＭＳ Ｐゴシック" panose="020B0600070205080204" pitchFamily="34" charset="-128"/>
              </a:rPr>
              <a:t>μὲν</a:t>
            </a:r>
            <a:r>
              <a:rPr lang="el-GR" altLang="it-IT" dirty="0">
                <a:solidFill>
                  <a:schemeClr val="bg1"/>
                </a:solidFill>
                <a:ea typeface="ＭＳ Ｐゴシック" panose="020B0600070205080204" pitchFamily="34" charset="-128"/>
              </a:rPr>
              <a:t> δικαίους, ναυτιλία </a:t>
            </a:r>
            <a:r>
              <a:rPr lang="el-GR" altLang="it-IT" dirty="0" err="1">
                <a:solidFill>
                  <a:schemeClr val="bg1"/>
                </a:solidFill>
                <a:ea typeface="ＭＳ Ｐゴシック" panose="020B0600070205080204" pitchFamily="34" charset="-128"/>
              </a:rPr>
              <a:t>δὲ</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ἀδίκους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ὁ</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μὲν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γὰρ</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γεωργὸς</a:t>
            </a:r>
            <a:r>
              <a:rPr lang="el-GR" altLang="it-IT" dirty="0">
                <a:solidFill>
                  <a:schemeClr val="bg1"/>
                </a:solidFill>
                <a:ea typeface="ＭＳ Ｐゴシック" panose="020B0600070205080204" pitchFamily="34" charset="-128"/>
              </a:rPr>
              <a:t> σπείρας </a:t>
            </a:r>
            <a:r>
              <a:rPr lang="el-GR" altLang="it-IT" dirty="0" err="1">
                <a:solidFill>
                  <a:schemeClr val="bg1"/>
                </a:solidFill>
                <a:ea typeface="ＭＳ Ｐゴシック" panose="020B0600070205080204" pitchFamily="34" charset="-128"/>
              </a:rPr>
              <a:t>καὶ</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εὐξάμενος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τοῖς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θεοῖς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ἀναμένει</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τοὺς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καρποὺς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καὶ</a:t>
            </a:r>
            <a:r>
              <a:rPr lang="el-GR" altLang="it-IT" dirty="0">
                <a:solidFill>
                  <a:schemeClr val="bg1"/>
                </a:solidFill>
                <a:ea typeface="ＭＳ Ｐゴシック" panose="020B0600070205080204" pitchFamily="34" charset="-128"/>
              </a:rPr>
              <a:t> δέχεται </a:t>
            </a:r>
            <a:r>
              <a:rPr lang="el-GR" altLang="it-IT" dirty="0" err="1">
                <a:solidFill>
                  <a:schemeClr val="bg1"/>
                </a:solidFill>
                <a:ea typeface="ＭＳ Ｐゴシック" panose="020B0600070205080204" pitchFamily="34" charset="-128"/>
              </a:rPr>
              <a:t>τὰς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ἀμοιβὰς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παρὰ</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τῆς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γῆς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λυπήσας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οὐδένα</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οὐδέν</a:t>
            </a:r>
            <a:r>
              <a:rPr lang="el-GR" altLang="it-IT" dirty="0">
                <a:solidFill>
                  <a:schemeClr val="bg1"/>
                </a:solidFill>
                <a:ea typeface="ＭＳ Ｐゴシック" panose="020B0600070205080204" pitchFamily="34" charset="-128"/>
              </a:rPr>
              <a:t>.</a:t>
            </a:r>
            <a:r>
              <a:rPr lang="it-IT"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τοῖς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δέ</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γε</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ἐμπόροις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ἐν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ταῖς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ἐπιορκίαις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τὰ</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ὄντα</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αὔξεται</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καὶ</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ἡ</a:t>
            </a:r>
            <a:r>
              <a:rPr lang="el-GR" altLang="it-IT" dirty="0">
                <a:solidFill>
                  <a:schemeClr val="bg1"/>
                </a:solidFill>
                <a:ea typeface="ＭＳ Ｐゴシック" panose="020B0600070205080204" pitchFamily="34" charset="-128"/>
              </a:rPr>
              <a:t> τέχνη </a:t>
            </a:r>
            <a:r>
              <a:rPr lang="el-GR" altLang="it-IT" dirty="0" err="1">
                <a:solidFill>
                  <a:schemeClr val="bg1"/>
                </a:solidFill>
                <a:ea typeface="ＭＳ Ｐゴシック" panose="020B0600070205080204" pitchFamily="34" charset="-128"/>
              </a:rPr>
              <a:t>πρὸς</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τὸ</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πλουτεῖν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τὸ</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καταφρονεῖν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τῶν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θεῶν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καὶ</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ἐπὶ</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πᾶσαν</a:t>
            </a:r>
            <a:r>
              <a:rPr lang="el-GR" altLang="it-IT" dirty="0">
                <a:solidFill>
                  <a:schemeClr val="bg1"/>
                </a:solidFill>
                <a:ea typeface="ＭＳ Ｐゴシック" panose="020B0600070205080204" pitchFamily="34" charset="-128"/>
              </a:rPr>
              <a:t> πόλιν </a:t>
            </a:r>
            <a:r>
              <a:rPr lang="el-GR" altLang="it-IT" dirty="0" err="1">
                <a:solidFill>
                  <a:schemeClr val="bg1"/>
                </a:solidFill>
                <a:ea typeface="ＭＳ Ｐゴシック" panose="020B0600070205080204" pitchFamily="34" charset="-128"/>
              </a:rPr>
              <a:t>πλέουσι</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τοῦτο</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τὸ</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κακὸν</a:t>
            </a:r>
            <a:r>
              <a:rPr lang="el-GR" altLang="it-IT" dirty="0">
                <a:solidFill>
                  <a:schemeClr val="bg1"/>
                </a:solidFill>
                <a:ea typeface="ＭＳ Ｐゴシック" panose="020B0600070205080204" pitchFamily="34" charset="-128"/>
              </a:rPr>
              <a:t> </a:t>
            </a:r>
            <a:r>
              <a:rPr lang="el-GR" altLang="it-IT" dirty="0" err="1">
                <a:solidFill>
                  <a:schemeClr val="bg1"/>
                </a:solidFill>
                <a:ea typeface="ＭＳ Ｐゴシック" panose="020B0600070205080204" pitchFamily="34" charset="-128"/>
              </a:rPr>
              <a:t>ἐργαζόμενοι</a:t>
            </a:r>
            <a:r>
              <a:rPr lang="el-GR" altLang="it-IT" dirty="0">
                <a:solidFill>
                  <a:schemeClr val="bg1"/>
                </a:solidFill>
                <a:ea typeface="ＭＳ Ｐゴシック" panose="020B0600070205080204" pitchFamily="34" charset="-128"/>
              </a:rPr>
              <a:t>, ψευδόμενοι, παράγοντες, </a:t>
            </a:r>
            <a:r>
              <a:rPr lang="el-GR" altLang="it-IT" dirty="0" err="1">
                <a:solidFill>
                  <a:schemeClr val="bg1"/>
                </a:solidFill>
                <a:ea typeface="ＭＳ Ｐゴシック" panose="020B0600070205080204" pitchFamily="34" charset="-128"/>
              </a:rPr>
              <a:t>παρα</a:t>
            </a:r>
            <a:r>
              <a:rPr lang="it-IT" altLang="it-IT" dirty="0">
                <a:solidFill>
                  <a:schemeClr val="bg1"/>
                </a:solidFill>
                <a:ea typeface="ＭＳ Ｐゴシック" panose="020B0600070205080204" pitchFamily="34" charset="-128"/>
              </a:rPr>
              <a:t>-</a:t>
            </a:r>
            <a:r>
              <a:rPr lang="el-GR" altLang="it-IT" dirty="0" err="1">
                <a:solidFill>
                  <a:schemeClr val="bg1"/>
                </a:solidFill>
                <a:ea typeface="ＭＳ Ｐゴシック" panose="020B0600070205080204" pitchFamily="34" charset="-128"/>
              </a:rPr>
              <a:t>κρουόμενοι</a:t>
            </a:r>
            <a:r>
              <a:rPr lang="el-GR" altLang="it-IT" dirty="0">
                <a:solidFill>
                  <a:schemeClr val="bg1"/>
                </a:solidFill>
                <a:ea typeface="ＭＳ Ｐゴシック" panose="020B0600070205080204" pitchFamily="34" charset="-128"/>
              </a:rPr>
              <a:t>.</a:t>
            </a:r>
            <a:endParaRPr lang="it-IT" altLang="it-IT" dirty="0">
              <a:solidFill>
                <a:schemeClr val="bg1"/>
              </a:solidFill>
              <a:ea typeface="ＭＳ Ｐゴシック" panose="020B0600070205080204" pitchFamily="34" charset="-128"/>
            </a:endParaRPr>
          </a:p>
          <a:p>
            <a:endParaRPr lang="it-IT" dirty="0"/>
          </a:p>
        </p:txBody>
      </p:sp>
      <p:sp>
        <p:nvSpPr>
          <p:cNvPr id="4" name="Segnaposto contenuto 3">
            <a:extLst>
              <a:ext uri="{FF2B5EF4-FFF2-40B4-BE49-F238E27FC236}">
                <a16:creationId xmlns:a16="http://schemas.microsoft.com/office/drawing/2014/main" xmlns="" id="{2F04F5ED-86DA-504F-927C-7794B30D619E}"/>
              </a:ext>
            </a:extLst>
          </p:cNvPr>
          <p:cNvSpPr>
            <a:spLocks noGrp="1"/>
          </p:cNvSpPr>
          <p:nvPr>
            <p:ph sz="half" idx="2"/>
          </p:nvPr>
        </p:nvSpPr>
        <p:spPr/>
        <p:txBody>
          <a:bodyPr anchor="ctr">
            <a:normAutofit fontScale="85000" lnSpcReduction="20000"/>
          </a:bodyPr>
          <a:lstStyle/>
          <a:p>
            <a:pPr algn="just"/>
            <a:r>
              <a:rPr lang="it-IT" altLang="it-IT" dirty="0">
                <a:solidFill>
                  <a:schemeClr val="bg1"/>
                </a:solidFill>
                <a:ea typeface="ＭＳ Ｐゴシック" panose="020B0600070205080204" pitchFamily="34" charset="-128"/>
              </a:rPr>
              <a:t>La giustizia è la migliore delle cose, l’ingiustizia la peggiore; l’agricoltura rende le persone giuste, la navigazione le corrompe. Dopo che il contadino ha seminato e ha rivolto le preghiere agli </a:t>
            </a:r>
            <a:r>
              <a:rPr lang="it-IT" altLang="it-IT" dirty="0" err="1">
                <a:solidFill>
                  <a:schemeClr val="bg1"/>
                </a:solidFill>
                <a:ea typeface="ＭＳ Ｐゴシック" panose="020B0600070205080204" pitchFamily="34" charset="-128"/>
              </a:rPr>
              <a:t>dèi</a:t>
            </a:r>
            <a:r>
              <a:rPr lang="it-IT" altLang="it-IT" dirty="0">
                <a:solidFill>
                  <a:schemeClr val="bg1"/>
                </a:solidFill>
                <a:ea typeface="ＭＳ Ｐゴシック" panose="020B0600070205080204" pitchFamily="34" charset="-128"/>
              </a:rPr>
              <a:t>, attende che gli alberi portino frutto e la terra dia un ricco raccolto, senza far torto ad alcuno. Ma i commercianti vorranno aumentare le loro proprietà con l’inganno e potranno diventare ricchi solo manifestando disprezzo per gli </a:t>
            </a:r>
            <a:r>
              <a:rPr lang="it-IT" altLang="it-IT" dirty="0" err="1">
                <a:solidFill>
                  <a:schemeClr val="bg1"/>
                </a:solidFill>
                <a:ea typeface="ＭＳ Ｐゴシック" panose="020B0600070205080204" pitchFamily="34" charset="-128"/>
              </a:rPr>
              <a:t>dèi</a:t>
            </a:r>
            <a:r>
              <a:rPr lang="it-IT" altLang="it-IT" dirty="0">
                <a:solidFill>
                  <a:schemeClr val="bg1"/>
                </a:solidFill>
                <a:ea typeface="ＭＳ Ｐゴシック" panose="020B0600070205080204" pitchFamily="34" charset="-128"/>
              </a:rPr>
              <a:t>, Salperanno per tutte le città con cattive intenzioni, mentendo, frodando, ingannando.</a:t>
            </a:r>
            <a:endParaRPr lang="it-IT" dirty="0">
              <a:solidFill>
                <a:schemeClr val="bg1"/>
              </a:solidFill>
            </a:endParaRPr>
          </a:p>
        </p:txBody>
      </p:sp>
    </p:spTree>
    <p:extLst>
      <p:ext uri="{BB962C8B-B14F-4D97-AF65-F5344CB8AC3E}">
        <p14:creationId xmlns:p14="http://schemas.microsoft.com/office/powerpoint/2010/main" val="3620805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xmlns="" id="{F87438AE-4B02-A64B-AE95-A01B099D8EFE}"/>
              </a:ext>
            </a:extLst>
          </p:cNvPr>
          <p:cNvSpPr>
            <a:spLocks noGrp="1"/>
          </p:cNvSpPr>
          <p:nvPr>
            <p:ph type="title"/>
          </p:nvPr>
        </p:nvSpPr>
        <p:spPr/>
        <p:txBody>
          <a:bodyPr/>
          <a:lstStyle/>
          <a:p>
            <a:pPr algn="ctr"/>
            <a:r>
              <a:rPr lang="it-IT" dirty="0">
                <a:solidFill>
                  <a:schemeClr val="bg1"/>
                </a:solidFill>
              </a:rPr>
              <a:t>A titolo di conclusione: le prospettive della ricerca</a:t>
            </a:r>
          </a:p>
        </p:txBody>
      </p:sp>
      <p:sp>
        <p:nvSpPr>
          <p:cNvPr id="6" name="Segnaposto contenuto 5">
            <a:extLst>
              <a:ext uri="{FF2B5EF4-FFF2-40B4-BE49-F238E27FC236}">
                <a16:creationId xmlns:a16="http://schemas.microsoft.com/office/drawing/2014/main" xmlns="" id="{3A7732F6-205C-154F-A5B0-54EBBCCB9DDA}"/>
              </a:ext>
            </a:extLst>
          </p:cNvPr>
          <p:cNvSpPr>
            <a:spLocks noGrp="1"/>
          </p:cNvSpPr>
          <p:nvPr>
            <p:ph idx="1"/>
          </p:nvPr>
        </p:nvSpPr>
        <p:spPr/>
        <p:txBody>
          <a:bodyPr anchor="ctr">
            <a:noAutofit/>
          </a:bodyPr>
          <a:lstStyle/>
          <a:p>
            <a:pPr algn="just"/>
            <a:r>
              <a:rPr lang="it-IT" sz="2400" dirty="0">
                <a:solidFill>
                  <a:schemeClr val="bg1"/>
                </a:solidFill>
              </a:rPr>
              <a:t>Ricerche molto orientate sull'aspetto sociale dei culti, in considerazione della natura delle nostre fonti, che lasciano come di consueto in ombra le convinzioni religiose più intime.</a:t>
            </a:r>
          </a:p>
          <a:p>
            <a:pPr algn="just"/>
            <a:r>
              <a:rPr lang="it-IT" sz="2400" dirty="0">
                <a:solidFill>
                  <a:schemeClr val="bg1"/>
                </a:solidFill>
              </a:rPr>
              <a:t>L'indagine sugli spazi del sacro nelle sedi delle attività lavorative e delle associazioni di mestiere, combinando indagine archeologica, iconografica ed epigrafica, anche in accordo con lo </a:t>
            </a:r>
            <a:r>
              <a:rPr lang="it-IT" sz="2400" i="1" dirty="0" err="1">
                <a:solidFill>
                  <a:schemeClr val="bg1"/>
                </a:solidFill>
              </a:rPr>
              <a:t>spatial</a:t>
            </a:r>
            <a:r>
              <a:rPr lang="it-IT" sz="2400" i="1" dirty="0">
                <a:solidFill>
                  <a:schemeClr val="bg1"/>
                </a:solidFill>
              </a:rPr>
              <a:t> turn</a:t>
            </a:r>
            <a:r>
              <a:rPr lang="it-IT" sz="2400" dirty="0">
                <a:solidFill>
                  <a:schemeClr val="bg1"/>
                </a:solidFill>
              </a:rPr>
              <a:t>.</a:t>
            </a:r>
          </a:p>
          <a:p>
            <a:pPr algn="just"/>
            <a:r>
              <a:rPr lang="it-IT" sz="2400" dirty="0">
                <a:solidFill>
                  <a:schemeClr val="bg1"/>
                </a:solidFill>
              </a:rPr>
              <a:t>Il ruolo rilevantissimo del culto imperiale nella religiosità delle associazioni professionali, come manifestazione di lealismo (Tran 2020).</a:t>
            </a:r>
          </a:p>
          <a:p>
            <a:pPr algn="just"/>
            <a:r>
              <a:rPr lang="it-IT" sz="2400" dirty="0">
                <a:solidFill>
                  <a:schemeClr val="bg1"/>
                </a:solidFill>
              </a:rPr>
              <a:t>Ma anche l'interesse per l'epigrafia votiva dei singoli professionisti, nel tentativo di comprenderne le motivazioni e le complesse relazioni con un </a:t>
            </a:r>
            <a:r>
              <a:rPr lang="it-IT" sz="2400" dirty="0" smtClean="0">
                <a:solidFill>
                  <a:schemeClr val="bg1"/>
                </a:solidFill>
              </a:rPr>
              <a:t>mondo </a:t>
            </a:r>
            <a:r>
              <a:rPr lang="it-IT" sz="2400" dirty="0">
                <a:solidFill>
                  <a:schemeClr val="bg1"/>
                </a:solidFill>
              </a:rPr>
              <a:t>divino assai vario.</a:t>
            </a:r>
          </a:p>
        </p:txBody>
      </p:sp>
    </p:spTree>
    <p:extLst>
      <p:ext uri="{BB962C8B-B14F-4D97-AF65-F5344CB8AC3E}">
        <p14:creationId xmlns:p14="http://schemas.microsoft.com/office/powerpoint/2010/main" val="2800499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D8FD606-A7E3-CE4F-AC56-6393A8A712DF}"/>
              </a:ext>
            </a:extLst>
          </p:cNvPr>
          <p:cNvSpPr>
            <a:spLocks noGrp="1"/>
          </p:cNvSpPr>
          <p:nvPr>
            <p:ph type="title"/>
          </p:nvPr>
        </p:nvSpPr>
        <p:spPr/>
        <p:txBody>
          <a:bodyPr/>
          <a:lstStyle/>
          <a:p>
            <a:pPr algn="ctr"/>
            <a:r>
              <a:rPr lang="it-IT" dirty="0">
                <a:solidFill>
                  <a:schemeClr val="bg1"/>
                </a:solidFill>
              </a:rPr>
              <a:t>Bibliografia di riferimento</a:t>
            </a:r>
          </a:p>
        </p:txBody>
      </p:sp>
      <p:sp>
        <p:nvSpPr>
          <p:cNvPr id="3" name="Segnaposto contenuto 2">
            <a:extLst>
              <a:ext uri="{FF2B5EF4-FFF2-40B4-BE49-F238E27FC236}">
                <a16:creationId xmlns:a16="http://schemas.microsoft.com/office/drawing/2014/main" xmlns="" id="{E1B81327-37F5-9048-BBD7-036C21501636}"/>
              </a:ext>
            </a:extLst>
          </p:cNvPr>
          <p:cNvSpPr>
            <a:spLocks noGrp="1"/>
          </p:cNvSpPr>
          <p:nvPr>
            <p:ph idx="1"/>
          </p:nvPr>
        </p:nvSpPr>
        <p:spPr/>
        <p:txBody>
          <a:bodyPr anchor="ctr">
            <a:normAutofit fontScale="92500" lnSpcReduction="20000"/>
          </a:bodyPr>
          <a:lstStyle/>
          <a:p>
            <a:pPr algn="just"/>
            <a:r>
              <a:rPr lang="it-IT" altLang="it-IT" dirty="0">
                <a:solidFill>
                  <a:schemeClr val="bg1"/>
                </a:solidFill>
                <a:ea typeface="ＭＳ Ｐゴシック" panose="020B0600070205080204" pitchFamily="34" charset="-128"/>
              </a:rPr>
              <a:t>Baratta 2009 = G. Baratta, </a:t>
            </a:r>
            <a:r>
              <a:rPr lang="it-IT" i="1" dirty="0">
                <a:solidFill>
                  <a:schemeClr val="bg1"/>
                </a:solidFill>
              </a:rPr>
              <a:t>I "mestieri" dei soldati e il culto alle divinità</a:t>
            </a:r>
            <a:r>
              <a:rPr lang="it-IT" dirty="0">
                <a:solidFill>
                  <a:schemeClr val="bg1"/>
                </a:solidFill>
              </a:rPr>
              <a:t>, </a:t>
            </a:r>
            <a:r>
              <a:rPr lang="it-IT" i="1" dirty="0">
                <a:solidFill>
                  <a:schemeClr val="bg1"/>
                </a:solidFill>
              </a:rPr>
              <a:t>«L'</a:t>
            </a:r>
            <a:r>
              <a:rPr lang="it-IT" i="1" dirty="0" err="1">
                <a:solidFill>
                  <a:schemeClr val="bg1"/>
                </a:solidFill>
              </a:rPr>
              <a:t>armée</a:t>
            </a:r>
            <a:r>
              <a:rPr lang="it-IT" i="1" dirty="0">
                <a:solidFill>
                  <a:schemeClr val="bg1"/>
                </a:solidFill>
              </a:rPr>
              <a:t> </a:t>
            </a:r>
            <a:r>
              <a:rPr lang="it-IT" i="1" dirty="0" err="1">
                <a:solidFill>
                  <a:schemeClr val="bg1"/>
                </a:solidFill>
              </a:rPr>
              <a:t>romaine</a:t>
            </a:r>
            <a:r>
              <a:rPr lang="it-IT" i="1" dirty="0">
                <a:solidFill>
                  <a:schemeClr val="bg1"/>
                </a:solidFill>
              </a:rPr>
              <a:t> et la </a:t>
            </a:r>
            <a:r>
              <a:rPr lang="it-IT" i="1" dirty="0" err="1">
                <a:solidFill>
                  <a:schemeClr val="bg1"/>
                </a:solidFill>
              </a:rPr>
              <a:t>religion</a:t>
            </a:r>
            <a:r>
              <a:rPr lang="it-IT" i="1" dirty="0">
                <a:solidFill>
                  <a:schemeClr val="bg1"/>
                </a:solidFill>
              </a:rPr>
              <a:t> </a:t>
            </a:r>
            <a:r>
              <a:rPr lang="it-IT" i="1" dirty="0" err="1">
                <a:solidFill>
                  <a:schemeClr val="bg1"/>
                </a:solidFill>
              </a:rPr>
              <a:t>sous</a:t>
            </a:r>
            <a:r>
              <a:rPr lang="it-IT" i="1" dirty="0">
                <a:solidFill>
                  <a:schemeClr val="bg1"/>
                </a:solidFill>
              </a:rPr>
              <a:t> le </a:t>
            </a:r>
            <a:r>
              <a:rPr lang="it-IT" i="1" dirty="0" err="1">
                <a:solidFill>
                  <a:schemeClr val="bg1"/>
                </a:solidFill>
              </a:rPr>
              <a:t>Haut</a:t>
            </a:r>
            <a:r>
              <a:rPr lang="it-IT" i="1" dirty="0">
                <a:solidFill>
                  <a:schemeClr val="bg1"/>
                </a:solidFill>
              </a:rPr>
              <a:t>-Empire </a:t>
            </a:r>
            <a:r>
              <a:rPr lang="it-IT" i="1" dirty="0" err="1">
                <a:solidFill>
                  <a:schemeClr val="bg1"/>
                </a:solidFill>
              </a:rPr>
              <a:t>romain</a:t>
            </a:r>
            <a:r>
              <a:rPr lang="it-IT" i="1" dirty="0">
                <a:solidFill>
                  <a:schemeClr val="bg1"/>
                </a:solidFill>
              </a:rPr>
              <a:t>. </a:t>
            </a:r>
            <a:r>
              <a:rPr lang="it-IT" i="1" dirty="0" err="1">
                <a:solidFill>
                  <a:schemeClr val="bg1"/>
                </a:solidFill>
              </a:rPr>
              <a:t>Actes</a:t>
            </a:r>
            <a:r>
              <a:rPr lang="it-IT" i="1" dirty="0">
                <a:solidFill>
                  <a:schemeClr val="bg1"/>
                </a:solidFill>
              </a:rPr>
              <a:t> </a:t>
            </a:r>
            <a:r>
              <a:rPr lang="it-IT" i="1" dirty="0" err="1">
                <a:solidFill>
                  <a:schemeClr val="bg1"/>
                </a:solidFill>
              </a:rPr>
              <a:t>du</a:t>
            </a:r>
            <a:r>
              <a:rPr lang="it-IT" i="1" dirty="0">
                <a:solidFill>
                  <a:schemeClr val="bg1"/>
                </a:solidFill>
              </a:rPr>
              <a:t> </a:t>
            </a:r>
            <a:r>
              <a:rPr lang="it-IT" i="1" dirty="0" err="1">
                <a:solidFill>
                  <a:schemeClr val="bg1"/>
                </a:solidFill>
              </a:rPr>
              <a:t>quatrième</a:t>
            </a:r>
            <a:r>
              <a:rPr lang="it-IT" i="1" dirty="0">
                <a:solidFill>
                  <a:schemeClr val="bg1"/>
                </a:solidFill>
              </a:rPr>
              <a:t> </a:t>
            </a:r>
            <a:r>
              <a:rPr lang="it-IT" i="1" dirty="0" err="1">
                <a:solidFill>
                  <a:schemeClr val="bg1"/>
                </a:solidFill>
              </a:rPr>
              <a:t>congrès</a:t>
            </a:r>
            <a:r>
              <a:rPr lang="it-IT" i="1" dirty="0">
                <a:solidFill>
                  <a:schemeClr val="bg1"/>
                </a:solidFill>
              </a:rPr>
              <a:t> de Lyon, 26-28 </a:t>
            </a:r>
            <a:r>
              <a:rPr lang="it-IT" i="1" dirty="0" err="1">
                <a:solidFill>
                  <a:schemeClr val="bg1"/>
                </a:solidFill>
              </a:rPr>
              <a:t>octobre</a:t>
            </a:r>
            <a:r>
              <a:rPr lang="it-IT" i="1" dirty="0">
                <a:solidFill>
                  <a:schemeClr val="bg1"/>
                </a:solidFill>
              </a:rPr>
              <a:t> 2006», </a:t>
            </a:r>
            <a:r>
              <a:rPr lang="it-IT" dirty="0">
                <a:solidFill>
                  <a:schemeClr val="bg1"/>
                </a:solidFill>
              </a:rPr>
              <a:t>a cura di C. Wolff, Paris 2009, pp. 173-184.</a:t>
            </a:r>
          </a:p>
          <a:p>
            <a:pPr algn="just"/>
            <a:r>
              <a:rPr lang="it-IT" altLang="it-IT" dirty="0" err="1">
                <a:solidFill>
                  <a:schemeClr val="bg1"/>
                </a:solidFill>
                <a:ea typeface="ＭＳ Ｐゴシック" panose="020B0600070205080204" pitchFamily="34" charset="-128"/>
              </a:rPr>
              <a:t>Burford</a:t>
            </a:r>
            <a:r>
              <a:rPr lang="it-IT" altLang="it-IT" dirty="0">
                <a:solidFill>
                  <a:schemeClr val="bg1"/>
                </a:solidFill>
                <a:ea typeface="ＭＳ Ｐゴシック" panose="020B0600070205080204" pitchFamily="34" charset="-128"/>
              </a:rPr>
              <a:t> 1972 = A. </a:t>
            </a:r>
            <a:r>
              <a:rPr lang="it-IT" altLang="it-IT" dirty="0" err="1">
                <a:solidFill>
                  <a:schemeClr val="bg1"/>
                </a:solidFill>
                <a:ea typeface="ＭＳ Ｐゴシック" panose="020B0600070205080204" pitchFamily="34" charset="-128"/>
              </a:rPr>
              <a:t>Burford</a:t>
            </a:r>
            <a:r>
              <a:rPr lang="it-IT" altLang="it-IT" dirty="0">
                <a:solidFill>
                  <a:schemeClr val="bg1"/>
                </a:solidFill>
                <a:ea typeface="ＭＳ Ｐゴシック" panose="020B0600070205080204" pitchFamily="34" charset="-128"/>
              </a:rPr>
              <a:t>, </a:t>
            </a:r>
            <a:r>
              <a:rPr lang="it-IT" i="1" dirty="0" err="1">
                <a:solidFill>
                  <a:schemeClr val="bg1"/>
                </a:solidFill>
              </a:rPr>
              <a:t>Craftsmen</a:t>
            </a:r>
            <a:r>
              <a:rPr lang="it-IT" i="1" dirty="0">
                <a:solidFill>
                  <a:schemeClr val="bg1"/>
                </a:solidFill>
              </a:rPr>
              <a:t> in </a:t>
            </a:r>
            <a:r>
              <a:rPr lang="it-IT" i="1" dirty="0" err="1">
                <a:solidFill>
                  <a:schemeClr val="bg1"/>
                </a:solidFill>
              </a:rPr>
              <a:t>Greek</a:t>
            </a:r>
            <a:r>
              <a:rPr lang="it-IT" i="1" dirty="0">
                <a:solidFill>
                  <a:schemeClr val="bg1"/>
                </a:solidFill>
              </a:rPr>
              <a:t> and Roman Society</a:t>
            </a:r>
            <a:r>
              <a:rPr lang="it-IT" dirty="0">
                <a:solidFill>
                  <a:schemeClr val="bg1"/>
                </a:solidFill>
              </a:rPr>
              <a:t>, </a:t>
            </a:r>
            <a:r>
              <a:rPr lang="it-IT" dirty="0" err="1">
                <a:solidFill>
                  <a:schemeClr val="bg1"/>
                </a:solidFill>
              </a:rPr>
              <a:t>London</a:t>
            </a:r>
            <a:r>
              <a:rPr lang="it-IT" dirty="0">
                <a:solidFill>
                  <a:schemeClr val="bg1"/>
                </a:solidFill>
              </a:rPr>
              <a:t> 1972.</a:t>
            </a:r>
            <a:endParaRPr lang="it-IT" altLang="it-IT" dirty="0">
              <a:solidFill>
                <a:schemeClr val="bg1"/>
              </a:solidFill>
              <a:ea typeface="ＭＳ Ｐゴシック" panose="020B0600070205080204" pitchFamily="34" charset="-128"/>
            </a:endParaRPr>
          </a:p>
          <a:p>
            <a:pPr algn="just"/>
            <a:r>
              <a:rPr lang="it-IT" altLang="it-IT" dirty="0" err="1">
                <a:solidFill>
                  <a:schemeClr val="bg1"/>
                </a:solidFill>
                <a:ea typeface="ＭＳ Ｐゴシック" panose="020B0600070205080204" pitchFamily="34" charset="-128"/>
              </a:rPr>
              <a:t>Brunt</a:t>
            </a:r>
            <a:r>
              <a:rPr lang="it-IT" altLang="it-IT" dirty="0">
                <a:solidFill>
                  <a:schemeClr val="bg1"/>
                </a:solidFill>
                <a:ea typeface="ＭＳ Ｐゴシック" panose="020B0600070205080204" pitchFamily="34" charset="-128"/>
              </a:rPr>
              <a:t> 1973 = </a:t>
            </a:r>
            <a:r>
              <a:rPr lang="en-US" altLang="it-IT" dirty="0">
                <a:solidFill>
                  <a:schemeClr val="bg1"/>
                </a:solidFill>
                <a:ea typeface="ＭＳ Ｐゴシック" panose="020B0600070205080204" pitchFamily="34" charset="-128"/>
              </a:rPr>
              <a:t>P.A. Brunt, </a:t>
            </a:r>
            <a:r>
              <a:rPr lang="en-US" altLang="it-IT" i="1" dirty="0">
                <a:solidFill>
                  <a:schemeClr val="bg1"/>
                </a:solidFill>
                <a:ea typeface="ＭＳ Ｐゴシック" panose="020B0600070205080204" pitchFamily="34" charset="-128"/>
              </a:rPr>
              <a:t>Aspects of the Social Thought of </a:t>
            </a:r>
            <a:r>
              <a:rPr lang="en-US" altLang="it-IT" i="1" dirty="0" err="1">
                <a:solidFill>
                  <a:schemeClr val="bg1"/>
                </a:solidFill>
                <a:ea typeface="ＭＳ Ｐゴシック" panose="020B0600070205080204" pitchFamily="34" charset="-128"/>
              </a:rPr>
              <a:t>Dio</a:t>
            </a:r>
            <a:r>
              <a:rPr lang="en-US" altLang="it-IT" i="1" dirty="0">
                <a:solidFill>
                  <a:schemeClr val="bg1"/>
                </a:solidFill>
                <a:ea typeface="ＭＳ Ｐゴシック" panose="020B0600070205080204" pitchFamily="34" charset="-128"/>
              </a:rPr>
              <a:t> Chrysostom and of the Stoics</a:t>
            </a:r>
            <a:r>
              <a:rPr lang="en-US" altLang="it-IT" dirty="0">
                <a:solidFill>
                  <a:schemeClr val="bg1"/>
                </a:solidFill>
                <a:ea typeface="ＭＳ Ｐゴシック" panose="020B0600070205080204" pitchFamily="34" charset="-128"/>
              </a:rPr>
              <a:t>, «Proceedings of the Cambridge Philological Society», 19 (1973), pp. 9-34.</a:t>
            </a:r>
          </a:p>
          <a:p>
            <a:pPr algn="just"/>
            <a:r>
              <a:rPr lang="en-US" altLang="it-IT" dirty="0" err="1">
                <a:solidFill>
                  <a:schemeClr val="bg1"/>
                </a:solidFill>
                <a:ea typeface="ＭＳ Ｐゴシック" panose="020B0600070205080204" pitchFamily="34" charset="-128"/>
              </a:rPr>
              <a:t>Carrié</a:t>
            </a:r>
            <a:r>
              <a:rPr lang="en-US" altLang="it-IT" dirty="0">
                <a:solidFill>
                  <a:schemeClr val="bg1"/>
                </a:solidFill>
                <a:ea typeface="ＭＳ Ｐゴシック" panose="020B0600070205080204" pitchFamily="34" charset="-128"/>
              </a:rPr>
              <a:t> 2006 = J.-M. </a:t>
            </a:r>
            <a:r>
              <a:rPr lang="en-US" altLang="it-IT" dirty="0" err="1">
                <a:solidFill>
                  <a:schemeClr val="bg1"/>
                </a:solidFill>
                <a:ea typeface="ＭＳ Ｐゴシック" panose="020B0600070205080204" pitchFamily="34" charset="-128"/>
              </a:rPr>
              <a:t>Carrié</a:t>
            </a:r>
            <a:r>
              <a:rPr lang="en-US" altLang="it-IT" dirty="0">
                <a:solidFill>
                  <a:schemeClr val="bg1"/>
                </a:solidFill>
                <a:ea typeface="ＭＳ Ｐゴシック" panose="020B0600070205080204" pitchFamily="34" charset="-128"/>
              </a:rPr>
              <a:t>,, </a:t>
            </a:r>
            <a:r>
              <a:rPr lang="en-US" altLang="it-IT" i="1" dirty="0">
                <a:solidFill>
                  <a:schemeClr val="bg1"/>
                </a:solidFill>
                <a:ea typeface="ＭＳ Ｐゴシック" panose="020B0600070205080204" pitchFamily="34" charset="-128"/>
              </a:rPr>
              <a:t>Pratique et </a:t>
            </a:r>
            <a:r>
              <a:rPr lang="en-US" altLang="it-IT" i="1" dirty="0" err="1">
                <a:solidFill>
                  <a:schemeClr val="bg1"/>
                </a:solidFill>
                <a:ea typeface="ＭＳ Ｐゴシック" panose="020B0600070205080204" pitchFamily="34" charset="-128"/>
              </a:rPr>
              <a:t>idéologie</a:t>
            </a:r>
            <a:r>
              <a:rPr lang="en-US" altLang="it-IT" i="1" dirty="0">
                <a:solidFill>
                  <a:schemeClr val="bg1"/>
                </a:solidFill>
                <a:ea typeface="ＭＳ Ｐゴシック" panose="020B0600070205080204" pitchFamily="34" charset="-128"/>
              </a:rPr>
              <a:t> </a:t>
            </a:r>
            <a:r>
              <a:rPr lang="en-US" altLang="it-IT" i="1" dirty="0" err="1">
                <a:solidFill>
                  <a:schemeClr val="bg1"/>
                </a:solidFill>
                <a:ea typeface="ＭＳ Ｐゴシック" panose="020B0600070205080204" pitchFamily="34" charset="-128"/>
              </a:rPr>
              <a:t>chrétiennes</a:t>
            </a:r>
            <a:r>
              <a:rPr lang="en-US" altLang="it-IT" i="1" dirty="0">
                <a:solidFill>
                  <a:schemeClr val="bg1"/>
                </a:solidFill>
                <a:ea typeface="ＭＳ Ｐゴシック" panose="020B0600070205080204" pitchFamily="34" charset="-128"/>
              </a:rPr>
              <a:t> de </a:t>
            </a:r>
            <a:r>
              <a:rPr lang="en-US" altLang="it-IT" i="1" dirty="0" err="1">
                <a:solidFill>
                  <a:schemeClr val="bg1"/>
                </a:solidFill>
                <a:ea typeface="ＭＳ Ｐゴシック" panose="020B0600070205080204" pitchFamily="34" charset="-128"/>
              </a:rPr>
              <a:t>l'économique</a:t>
            </a:r>
            <a:r>
              <a:rPr lang="en-US" altLang="it-IT" i="1" dirty="0">
                <a:solidFill>
                  <a:schemeClr val="bg1"/>
                </a:solidFill>
                <a:ea typeface="ＭＳ Ｐゴシック" panose="020B0600070205080204" pitchFamily="34" charset="-128"/>
              </a:rPr>
              <a:t> (</a:t>
            </a:r>
            <a:r>
              <a:rPr lang="en-US" altLang="it-IT" i="1" dirty="0" err="1">
                <a:solidFill>
                  <a:schemeClr val="bg1"/>
                </a:solidFill>
                <a:ea typeface="ＭＳ Ｐゴシック" panose="020B0600070205080204" pitchFamily="34" charset="-128"/>
              </a:rPr>
              <a:t>IVe</a:t>
            </a:r>
            <a:r>
              <a:rPr lang="en-US" altLang="it-IT" i="1" dirty="0">
                <a:solidFill>
                  <a:schemeClr val="bg1"/>
                </a:solidFill>
                <a:ea typeface="ＭＳ Ｐゴシック" panose="020B0600070205080204" pitchFamily="34" charset="-128"/>
              </a:rPr>
              <a:t> - </a:t>
            </a:r>
            <a:r>
              <a:rPr lang="en-US" altLang="it-IT" i="1" dirty="0" err="1">
                <a:solidFill>
                  <a:schemeClr val="bg1"/>
                </a:solidFill>
                <a:ea typeface="ＭＳ Ｐゴシック" panose="020B0600070205080204" pitchFamily="34" charset="-128"/>
              </a:rPr>
              <a:t>VIe</a:t>
            </a:r>
            <a:r>
              <a:rPr lang="en-US" altLang="it-IT" i="1" dirty="0">
                <a:solidFill>
                  <a:schemeClr val="bg1"/>
                </a:solidFill>
                <a:ea typeface="ＭＳ Ｐゴシック" panose="020B0600070205080204" pitchFamily="34" charset="-128"/>
              </a:rPr>
              <a:t> siècles)</a:t>
            </a:r>
            <a:r>
              <a:rPr lang="en-US" altLang="it-IT" dirty="0">
                <a:solidFill>
                  <a:schemeClr val="bg1"/>
                </a:solidFill>
                <a:ea typeface="ＭＳ Ｐゴシック" panose="020B0600070205080204" pitchFamily="34" charset="-128"/>
              </a:rPr>
              <a:t>, «</a:t>
            </a:r>
            <a:r>
              <a:rPr lang="en-US" altLang="it-IT" dirty="0" err="1">
                <a:solidFill>
                  <a:schemeClr val="bg1"/>
                </a:solidFill>
                <a:ea typeface="ＭＳ Ｐゴシック" panose="020B0600070205080204" pitchFamily="34" charset="-128"/>
              </a:rPr>
              <a:t>Antiquité</a:t>
            </a:r>
            <a:r>
              <a:rPr lang="en-US" altLang="it-IT" dirty="0">
                <a:solidFill>
                  <a:schemeClr val="bg1"/>
                </a:solidFill>
                <a:ea typeface="ＭＳ Ｐゴシック" panose="020B0600070205080204" pitchFamily="34" charset="-128"/>
              </a:rPr>
              <a:t> Tardive», 14 (2006), pp. 17-26</a:t>
            </a:r>
            <a:endParaRPr lang="it-IT" altLang="it-IT" dirty="0">
              <a:solidFill>
                <a:schemeClr val="bg1"/>
              </a:solidFill>
              <a:ea typeface="ＭＳ Ｐゴシック" panose="020B0600070205080204" pitchFamily="34" charset="-128"/>
            </a:endParaRPr>
          </a:p>
          <a:p>
            <a:pPr algn="just"/>
            <a:r>
              <a:rPr lang="it-IT" altLang="it-IT" dirty="0" err="1">
                <a:solidFill>
                  <a:schemeClr val="bg1"/>
                </a:solidFill>
                <a:ea typeface="ＭＳ Ｐゴシック" panose="020B0600070205080204" pitchFamily="34" charset="-128"/>
              </a:rPr>
              <a:t>Descat</a:t>
            </a:r>
            <a:r>
              <a:rPr lang="it-IT" altLang="it-IT" dirty="0">
                <a:solidFill>
                  <a:schemeClr val="bg1"/>
                </a:solidFill>
                <a:ea typeface="ＭＳ Ｐゴシック" panose="020B0600070205080204" pitchFamily="34" charset="-128"/>
              </a:rPr>
              <a:t> 1986 = </a:t>
            </a:r>
            <a:r>
              <a:rPr lang="it-IT" altLang="it-IT" dirty="0" err="1">
                <a:solidFill>
                  <a:schemeClr val="bg1"/>
                </a:solidFill>
                <a:ea typeface="ＭＳ Ｐゴシック" panose="020B0600070205080204" pitchFamily="34" charset="-128"/>
              </a:rPr>
              <a:t>R</a:t>
            </a:r>
            <a:r>
              <a:rPr lang="it-IT" altLang="it-IT" dirty="0">
                <a:solidFill>
                  <a:schemeClr val="bg1"/>
                </a:solidFill>
                <a:ea typeface="ＭＳ Ｐゴシック" panose="020B0600070205080204" pitchFamily="34" charset="-128"/>
              </a:rPr>
              <a:t>. </a:t>
            </a:r>
            <a:r>
              <a:rPr lang="it-IT" altLang="it-IT" dirty="0" err="1">
                <a:solidFill>
                  <a:schemeClr val="bg1"/>
                </a:solidFill>
                <a:ea typeface="ＭＳ Ｐゴシック" panose="020B0600070205080204" pitchFamily="34" charset="-128"/>
              </a:rPr>
              <a:t>Descat</a:t>
            </a:r>
            <a:r>
              <a:rPr lang="it-IT" altLang="it-IT" dirty="0">
                <a:solidFill>
                  <a:schemeClr val="bg1"/>
                </a:solidFill>
                <a:ea typeface="ＭＳ Ｐゴシック" panose="020B0600070205080204" pitchFamily="34" charset="-128"/>
              </a:rPr>
              <a:t>, </a:t>
            </a:r>
            <a:r>
              <a:rPr lang="en-US" altLang="it-IT" i="1" dirty="0" err="1">
                <a:solidFill>
                  <a:schemeClr val="bg1"/>
                </a:solidFill>
                <a:ea typeface="ＭＳ Ｐゴシック" panose="020B0600070205080204" pitchFamily="34" charset="-128"/>
              </a:rPr>
              <a:t>L'acte</a:t>
            </a:r>
            <a:r>
              <a:rPr lang="en-US" altLang="it-IT" i="1" dirty="0">
                <a:solidFill>
                  <a:schemeClr val="bg1"/>
                </a:solidFill>
                <a:ea typeface="ＭＳ Ｐゴシック" panose="020B0600070205080204" pitchFamily="34" charset="-128"/>
              </a:rPr>
              <a:t> et </a:t>
            </a:r>
            <a:r>
              <a:rPr lang="en-US" altLang="it-IT" i="1" dirty="0" err="1">
                <a:solidFill>
                  <a:schemeClr val="bg1"/>
                </a:solidFill>
                <a:ea typeface="ＭＳ Ｐゴシック" panose="020B0600070205080204" pitchFamily="34" charset="-128"/>
              </a:rPr>
              <a:t>l'effort</a:t>
            </a:r>
            <a:r>
              <a:rPr lang="en-US" altLang="it-IT" i="1" dirty="0">
                <a:solidFill>
                  <a:schemeClr val="bg1"/>
                </a:solidFill>
                <a:ea typeface="ＭＳ Ｐゴシック" panose="020B0600070205080204" pitchFamily="34" charset="-128"/>
              </a:rPr>
              <a:t>. Une </a:t>
            </a:r>
            <a:r>
              <a:rPr lang="en-US" altLang="it-IT" i="1" dirty="0" err="1">
                <a:solidFill>
                  <a:schemeClr val="bg1"/>
                </a:solidFill>
                <a:ea typeface="ＭＳ Ｐゴシック" panose="020B0600070205080204" pitchFamily="34" charset="-128"/>
              </a:rPr>
              <a:t>idéologie</a:t>
            </a:r>
            <a:r>
              <a:rPr lang="en-US" altLang="it-IT" i="1" dirty="0">
                <a:solidFill>
                  <a:schemeClr val="bg1"/>
                </a:solidFill>
                <a:ea typeface="ＭＳ Ｐゴシック" panose="020B0600070205080204" pitchFamily="34" charset="-128"/>
              </a:rPr>
              <a:t> di travail </a:t>
            </a:r>
            <a:r>
              <a:rPr lang="en-US" altLang="it-IT" i="1" dirty="0" err="1">
                <a:solidFill>
                  <a:schemeClr val="bg1"/>
                </a:solidFill>
                <a:ea typeface="ＭＳ Ｐゴシック" panose="020B0600070205080204" pitchFamily="34" charset="-128"/>
              </a:rPr>
              <a:t>en</a:t>
            </a:r>
            <a:r>
              <a:rPr lang="en-US" altLang="it-IT" i="1" dirty="0">
                <a:solidFill>
                  <a:schemeClr val="bg1"/>
                </a:solidFill>
                <a:ea typeface="ＭＳ Ｐゴシック" panose="020B0600070205080204" pitchFamily="34" charset="-128"/>
              </a:rPr>
              <a:t> </a:t>
            </a:r>
            <a:r>
              <a:rPr lang="en-US" altLang="it-IT" i="1" dirty="0" err="1">
                <a:solidFill>
                  <a:schemeClr val="bg1"/>
                </a:solidFill>
                <a:ea typeface="ＭＳ Ｐゴシック" panose="020B0600070205080204" pitchFamily="34" charset="-128"/>
              </a:rPr>
              <a:t>Grèce</a:t>
            </a:r>
            <a:r>
              <a:rPr lang="en-US" altLang="it-IT" i="1" dirty="0">
                <a:solidFill>
                  <a:schemeClr val="bg1"/>
                </a:solidFill>
                <a:ea typeface="ＭＳ Ｐゴシック" panose="020B0600070205080204" pitchFamily="34" charset="-128"/>
              </a:rPr>
              <a:t> </a:t>
            </a:r>
            <a:r>
              <a:rPr lang="en-US" altLang="it-IT" i="1" dirty="0" err="1">
                <a:solidFill>
                  <a:schemeClr val="bg1"/>
                </a:solidFill>
                <a:ea typeface="ＭＳ Ｐゴシック" panose="020B0600070205080204" pitchFamily="34" charset="-128"/>
              </a:rPr>
              <a:t>ancienne</a:t>
            </a:r>
            <a:r>
              <a:rPr lang="en-US" altLang="it-IT" i="1" dirty="0">
                <a:solidFill>
                  <a:schemeClr val="bg1"/>
                </a:solidFill>
                <a:ea typeface="ＭＳ Ｐゴシック" panose="020B0600070205080204" pitchFamily="34" charset="-128"/>
              </a:rPr>
              <a:t> (8ème - 5ème siècle av. J.-C.)</a:t>
            </a:r>
            <a:r>
              <a:rPr lang="en-US" altLang="it-IT" dirty="0">
                <a:solidFill>
                  <a:schemeClr val="bg1"/>
                </a:solidFill>
                <a:ea typeface="ＭＳ Ｐゴシック" panose="020B0600070205080204" pitchFamily="34" charset="-128"/>
              </a:rPr>
              <a:t>, </a:t>
            </a:r>
            <a:r>
              <a:rPr lang="en-US" altLang="it-IT" dirty="0" err="1">
                <a:solidFill>
                  <a:schemeClr val="bg1"/>
                </a:solidFill>
                <a:ea typeface="ＭＳ Ｐゴシック" panose="020B0600070205080204" pitchFamily="34" charset="-128"/>
              </a:rPr>
              <a:t>Besançon</a:t>
            </a:r>
            <a:r>
              <a:rPr lang="en-US" altLang="it-IT" dirty="0">
                <a:solidFill>
                  <a:schemeClr val="bg1"/>
                </a:solidFill>
                <a:ea typeface="ＭＳ Ｐゴシック" panose="020B0600070205080204" pitchFamily="34" charset="-128"/>
              </a:rPr>
              <a:t> 1986.</a:t>
            </a:r>
          </a:p>
        </p:txBody>
      </p:sp>
    </p:spTree>
    <p:extLst>
      <p:ext uri="{BB962C8B-B14F-4D97-AF65-F5344CB8AC3E}">
        <p14:creationId xmlns:p14="http://schemas.microsoft.com/office/powerpoint/2010/main" val="173393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8B381A4-2F99-ED41-A6B4-A9379D7FDB54}"/>
              </a:ext>
            </a:extLst>
          </p:cNvPr>
          <p:cNvSpPr>
            <a:spLocks noGrp="1"/>
          </p:cNvSpPr>
          <p:nvPr>
            <p:ph type="title"/>
          </p:nvPr>
        </p:nvSpPr>
        <p:spPr/>
        <p:txBody>
          <a:bodyPr/>
          <a:lstStyle/>
          <a:p>
            <a:pPr algn="ctr"/>
            <a:r>
              <a:rPr lang="it-IT" dirty="0">
                <a:solidFill>
                  <a:schemeClr val="bg1"/>
                </a:solidFill>
              </a:rPr>
              <a:t>Bibliografia di riferimento</a:t>
            </a:r>
          </a:p>
        </p:txBody>
      </p:sp>
      <p:sp>
        <p:nvSpPr>
          <p:cNvPr id="3" name="Segnaposto contenuto 2">
            <a:extLst>
              <a:ext uri="{FF2B5EF4-FFF2-40B4-BE49-F238E27FC236}">
                <a16:creationId xmlns:a16="http://schemas.microsoft.com/office/drawing/2014/main" xmlns="" id="{CCF2F8FB-E4BD-0340-BE9B-E29948DEB492}"/>
              </a:ext>
            </a:extLst>
          </p:cNvPr>
          <p:cNvSpPr>
            <a:spLocks noGrp="1"/>
          </p:cNvSpPr>
          <p:nvPr>
            <p:ph idx="1"/>
          </p:nvPr>
        </p:nvSpPr>
        <p:spPr/>
        <p:txBody>
          <a:bodyPr anchor="ctr">
            <a:normAutofit fontScale="77500" lnSpcReduction="20000"/>
          </a:bodyPr>
          <a:lstStyle/>
          <a:p>
            <a:pPr algn="just"/>
            <a:r>
              <a:rPr lang="it-IT" altLang="it-IT" dirty="0" err="1">
                <a:solidFill>
                  <a:schemeClr val="bg1"/>
                </a:solidFill>
                <a:ea typeface="ＭＳ Ｐゴシック" panose="020B0600070205080204" pitchFamily="34" charset="-128"/>
              </a:rPr>
              <a:t>Finley</a:t>
            </a:r>
            <a:r>
              <a:rPr lang="it-IT" altLang="it-IT" dirty="0">
                <a:solidFill>
                  <a:schemeClr val="bg1"/>
                </a:solidFill>
                <a:ea typeface="ＭＳ Ｐゴシック" panose="020B0600070205080204" pitchFamily="34" charset="-128"/>
              </a:rPr>
              <a:t> 1999 = M.I. </a:t>
            </a:r>
            <a:r>
              <a:rPr lang="it-IT" altLang="it-IT" dirty="0" err="1">
                <a:solidFill>
                  <a:schemeClr val="bg1"/>
                </a:solidFill>
                <a:ea typeface="ＭＳ Ｐゴシック" panose="020B0600070205080204" pitchFamily="34" charset="-128"/>
              </a:rPr>
              <a:t>Finley</a:t>
            </a:r>
            <a:r>
              <a:rPr lang="it-IT" altLang="it-IT" dirty="0">
                <a:solidFill>
                  <a:schemeClr val="bg1"/>
                </a:solidFill>
                <a:ea typeface="ＭＳ Ｐゴシック" panose="020B0600070205080204" pitchFamily="34" charset="-128"/>
              </a:rPr>
              <a:t>, </a:t>
            </a:r>
            <a:r>
              <a:rPr lang="it-IT" altLang="it-IT" i="1" dirty="0">
                <a:solidFill>
                  <a:schemeClr val="bg1"/>
                </a:solidFill>
                <a:ea typeface="ＭＳ Ｐゴシック" panose="020B0600070205080204" pitchFamily="34" charset="-128"/>
              </a:rPr>
              <a:t>The Ancient Economy</a:t>
            </a:r>
            <a:r>
              <a:rPr lang="it-IT" altLang="it-IT" dirty="0">
                <a:solidFill>
                  <a:schemeClr val="bg1"/>
                </a:solidFill>
                <a:ea typeface="ＭＳ Ｐゴシック" panose="020B0600070205080204" pitchFamily="34" charset="-128"/>
              </a:rPr>
              <a:t>, </a:t>
            </a:r>
            <a:r>
              <a:rPr lang="it-IT" altLang="it-IT" dirty="0" err="1">
                <a:solidFill>
                  <a:schemeClr val="bg1"/>
                </a:solidFill>
                <a:ea typeface="ＭＳ Ｐゴシック" panose="020B0600070205080204" pitchFamily="34" charset="-128"/>
              </a:rPr>
              <a:t>updated</a:t>
            </a:r>
            <a:r>
              <a:rPr lang="it-IT" altLang="it-IT" dirty="0">
                <a:solidFill>
                  <a:schemeClr val="bg1"/>
                </a:solidFill>
                <a:ea typeface="ＭＳ Ｐゴシック" panose="020B0600070205080204" pitchFamily="34" charset="-128"/>
              </a:rPr>
              <a:t> </a:t>
            </a:r>
            <a:r>
              <a:rPr lang="it-IT" altLang="it-IT" dirty="0" err="1">
                <a:solidFill>
                  <a:schemeClr val="bg1"/>
                </a:solidFill>
                <a:ea typeface="ＭＳ Ｐゴシック" panose="020B0600070205080204" pitchFamily="34" charset="-128"/>
              </a:rPr>
              <a:t>edition</a:t>
            </a:r>
            <a:r>
              <a:rPr lang="it-IT" altLang="it-IT" dirty="0">
                <a:solidFill>
                  <a:schemeClr val="bg1"/>
                </a:solidFill>
                <a:ea typeface="ＭＳ Ｐゴシック" panose="020B0600070205080204" pitchFamily="34" charset="-128"/>
              </a:rPr>
              <a:t> with a </a:t>
            </a:r>
            <a:r>
              <a:rPr lang="it-IT" altLang="it-IT" dirty="0" err="1">
                <a:solidFill>
                  <a:schemeClr val="bg1"/>
                </a:solidFill>
                <a:ea typeface="ＭＳ Ｐゴシック" panose="020B0600070205080204" pitchFamily="34" charset="-128"/>
              </a:rPr>
              <a:t>foreword</a:t>
            </a:r>
            <a:r>
              <a:rPr lang="it-IT" altLang="it-IT" dirty="0">
                <a:solidFill>
                  <a:schemeClr val="bg1"/>
                </a:solidFill>
                <a:ea typeface="ＭＳ Ｐゴシック" panose="020B0600070205080204" pitchFamily="34" charset="-128"/>
              </a:rPr>
              <a:t> of I. </a:t>
            </a:r>
            <a:r>
              <a:rPr lang="it-IT" altLang="it-IT" dirty="0" err="1">
                <a:solidFill>
                  <a:schemeClr val="bg1"/>
                </a:solidFill>
                <a:ea typeface="ＭＳ Ｐゴシック" panose="020B0600070205080204" pitchFamily="34" charset="-128"/>
              </a:rPr>
              <a:t>Morris</a:t>
            </a:r>
            <a:r>
              <a:rPr lang="it-IT" altLang="it-IT" dirty="0">
                <a:solidFill>
                  <a:schemeClr val="bg1"/>
                </a:solidFill>
                <a:ea typeface="ＭＳ Ｐゴシック" panose="020B0600070205080204" pitchFamily="34" charset="-128"/>
              </a:rPr>
              <a:t>, Berkeley – Los Angeles – </a:t>
            </a:r>
            <a:r>
              <a:rPr lang="it-IT" altLang="it-IT" dirty="0" err="1">
                <a:solidFill>
                  <a:schemeClr val="bg1"/>
                </a:solidFill>
                <a:ea typeface="ＭＳ Ｐゴシック" panose="020B0600070205080204" pitchFamily="34" charset="-128"/>
              </a:rPr>
              <a:t>London</a:t>
            </a:r>
            <a:r>
              <a:rPr lang="it-IT" altLang="it-IT" dirty="0">
                <a:solidFill>
                  <a:schemeClr val="bg1"/>
                </a:solidFill>
                <a:ea typeface="ＭＳ Ｐゴシック" panose="020B0600070205080204" pitchFamily="34" charset="-128"/>
              </a:rPr>
              <a:t> 1999 (ed. </a:t>
            </a:r>
            <a:r>
              <a:rPr lang="it-IT" altLang="it-IT" dirty="0" err="1">
                <a:solidFill>
                  <a:schemeClr val="bg1"/>
                </a:solidFill>
                <a:ea typeface="ＭＳ Ｐゴシック" panose="020B0600070205080204" pitchFamily="34" charset="-128"/>
              </a:rPr>
              <a:t>orig</a:t>
            </a:r>
            <a:r>
              <a:rPr lang="it-IT" altLang="it-IT" dirty="0">
                <a:solidFill>
                  <a:schemeClr val="bg1"/>
                </a:solidFill>
                <a:ea typeface="ＭＳ Ｐゴシック" panose="020B0600070205080204" pitchFamily="34" charset="-128"/>
              </a:rPr>
              <a:t>. </a:t>
            </a:r>
            <a:r>
              <a:rPr lang="it-IT" altLang="it-IT" dirty="0" err="1">
                <a:solidFill>
                  <a:schemeClr val="bg1"/>
                </a:solidFill>
                <a:ea typeface="ＭＳ Ｐゴシック" panose="020B0600070205080204" pitchFamily="34" charset="-128"/>
              </a:rPr>
              <a:t>London</a:t>
            </a:r>
            <a:r>
              <a:rPr lang="it-IT" altLang="it-IT" dirty="0">
                <a:solidFill>
                  <a:schemeClr val="bg1"/>
                </a:solidFill>
                <a:ea typeface="ＭＳ Ｐゴシック" panose="020B0600070205080204" pitchFamily="34" charset="-128"/>
              </a:rPr>
              <a:t> 1973).</a:t>
            </a:r>
          </a:p>
          <a:p>
            <a:pPr algn="just"/>
            <a:r>
              <a:rPr lang="it-IT" altLang="it-IT" dirty="0" err="1">
                <a:solidFill>
                  <a:schemeClr val="bg1"/>
                </a:solidFill>
                <a:ea typeface="ＭＳ Ｐゴシック" panose="020B0600070205080204" pitchFamily="34" charset="-128"/>
              </a:rPr>
              <a:t>Giannarelli</a:t>
            </a:r>
            <a:r>
              <a:rPr lang="it-IT" altLang="it-IT" dirty="0">
                <a:solidFill>
                  <a:schemeClr val="bg1"/>
                </a:solidFill>
                <a:ea typeface="ＭＳ Ｐゴシック" panose="020B0600070205080204" pitchFamily="34" charset="-128"/>
              </a:rPr>
              <a:t> 1986 = E. </a:t>
            </a:r>
            <a:r>
              <a:rPr lang="it-IT" altLang="it-IT" dirty="0" err="1">
                <a:solidFill>
                  <a:schemeClr val="bg1"/>
                </a:solidFill>
                <a:ea typeface="ＭＳ Ｐゴシック" panose="020B0600070205080204" pitchFamily="34" charset="-128"/>
              </a:rPr>
              <a:t>Giannarelli</a:t>
            </a:r>
            <a:r>
              <a:rPr lang="it-IT" altLang="it-IT" dirty="0">
                <a:solidFill>
                  <a:schemeClr val="bg1"/>
                </a:solidFill>
                <a:ea typeface="ＭＳ Ｐゴシック" panose="020B0600070205080204" pitchFamily="34" charset="-128"/>
              </a:rPr>
              <a:t>, </a:t>
            </a:r>
            <a:r>
              <a:rPr lang="it-IT" altLang="it-IT" i="1" dirty="0">
                <a:solidFill>
                  <a:schemeClr val="bg1"/>
                </a:solidFill>
                <a:ea typeface="ＭＳ Ｐゴシック" panose="020B0600070205080204" pitchFamily="34" charset="-128"/>
              </a:rPr>
              <a:t>Il tema del lavoro nella letteratura cristiana antica: fra costruzione ideologica e prassi letteraria</a:t>
            </a:r>
            <a:r>
              <a:rPr lang="it-IT" altLang="it-IT" dirty="0">
                <a:solidFill>
                  <a:schemeClr val="bg1"/>
                </a:solidFill>
                <a:ea typeface="ＭＳ Ｐゴシック" panose="020B0600070205080204" pitchFamily="34" charset="-128"/>
              </a:rPr>
              <a:t>, </a:t>
            </a:r>
            <a:r>
              <a:rPr lang="it-IT" altLang="it-IT" i="1" dirty="0">
                <a:solidFill>
                  <a:schemeClr val="bg1"/>
                </a:solidFill>
                <a:ea typeface="ＭＳ Ｐゴシック" panose="020B0600070205080204" pitchFamily="34" charset="-128"/>
              </a:rPr>
              <a:t>«Spiritualità del lavoro nella catechesi dei Padri del III-IV secolo»</a:t>
            </a:r>
            <a:r>
              <a:rPr lang="it-IT" altLang="it-IT" dirty="0">
                <a:solidFill>
                  <a:schemeClr val="bg1"/>
                </a:solidFill>
                <a:ea typeface="ＭＳ Ｐゴシック" panose="020B0600070205080204" pitchFamily="34" charset="-128"/>
              </a:rPr>
              <a:t>, a cura di S. Felici, Roma 1986, pp. 213-224.</a:t>
            </a:r>
          </a:p>
          <a:p>
            <a:pPr algn="just"/>
            <a:r>
              <a:rPr lang="it-IT" altLang="it-IT" dirty="0">
                <a:solidFill>
                  <a:schemeClr val="bg1"/>
                </a:solidFill>
                <a:ea typeface="ＭＳ Ｐゴシック" panose="020B0600070205080204" pitchFamily="34" charset="-128"/>
              </a:rPr>
              <a:t>Giardina 1989 = A. Giardina, </a:t>
            </a:r>
            <a:r>
              <a:rPr lang="it-IT" i="1" dirty="0">
                <a:solidFill>
                  <a:schemeClr val="bg1"/>
                </a:solidFill>
              </a:rPr>
              <a:t>«L'uomo romano»</a:t>
            </a:r>
            <a:r>
              <a:rPr lang="it-IT" dirty="0">
                <a:solidFill>
                  <a:schemeClr val="bg1"/>
                </a:solidFill>
              </a:rPr>
              <a:t>, a cura di A. Giardina, Roma – Bari 1989, pp. 269-298.</a:t>
            </a:r>
            <a:endParaRPr lang="it-IT" altLang="it-IT" dirty="0">
              <a:solidFill>
                <a:schemeClr val="bg1"/>
              </a:solidFill>
              <a:ea typeface="ＭＳ Ｐゴシック" panose="020B0600070205080204" pitchFamily="34" charset="-128"/>
            </a:endParaRPr>
          </a:p>
          <a:p>
            <a:pPr algn="just"/>
            <a:r>
              <a:rPr lang="en-US" altLang="it-IT" dirty="0" err="1">
                <a:solidFill>
                  <a:schemeClr val="bg1"/>
                </a:solidFill>
                <a:ea typeface="ＭＳ Ｐゴシック" panose="020B0600070205080204" pitchFamily="34" charset="-128"/>
              </a:rPr>
              <a:t>Giardina</a:t>
            </a:r>
            <a:r>
              <a:rPr lang="en-US" altLang="it-IT" dirty="0">
                <a:solidFill>
                  <a:schemeClr val="bg1"/>
                </a:solidFill>
                <a:ea typeface="ＭＳ Ｐゴシック" panose="020B0600070205080204" pitchFamily="34" charset="-128"/>
              </a:rPr>
              <a:t> 1991 = A. </a:t>
            </a:r>
            <a:r>
              <a:rPr lang="en-US" altLang="it-IT" dirty="0" err="1">
                <a:solidFill>
                  <a:schemeClr val="bg1"/>
                </a:solidFill>
                <a:ea typeface="ＭＳ Ｐゴシック" panose="020B0600070205080204" pitchFamily="34" charset="-128"/>
              </a:rPr>
              <a:t>Giardina</a:t>
            </a:r>
            <a:r>
              <a:rPr lang="en-US" altLang="it-IT" dirty="0">
                <a:solidFill>
                  <a:schemeClr val="bg1"/>
                </a:solidFill>
                <a:ea typeface="ＭＳ Ｐゴシック" panose="020B0600070205080204" pitchFamily="34" charset="-128"/>
              </a:rPr>
              <a:t>, </a:t>
            </a:r>
            <a:r>
              <a:rPr lang="en-US" altLang="it-IT" i="1" dirty="0">
                <a:solidFill>
                  <a:schemeClr val="bg1"/>
                </a:solidFill>
                <a:ea typeface="ＭＳ Ｐゴシック" panose="020B0600070205080204" pitchFamily="34" charset="-128"/>
              </a:rPr>
              <a:t>Il </a:t>
            </a:r>
            <a:r>
              <a:rPr lang="en-US" altLang="it-IT" i="1" dirty="0" err="1">
                <a:solidFill>
                  <a:schemeClr val="bg1"/>
                </a:solidFill>
                <a:ea typeface="ＭＳ Ｐゴシック" panose="020B0600070205080204" pitchFamily="34" charset="-128"/>
              </a:rPr>
              <a:t>tramonto</a:t>
            </a:r>
            <a:r>
              <a:rPr lang="en-US" altLang="it-IT" i="1" dirty="0">
                <a:solidFill>
                  <a:schemeClr val="bg1"/>
                </a:solidFill>
                <a:ea typeface="ＭＳ Ｐゴシック" panose="020B0600070205080204" pitchFamily="34" charset="-128"/>
              </a:rPr>
              <a:t> </a:t>
            </a:r>
            <a:r>
              <a:rPr lang="en-US" altLang="it-IT" i="1" dirty="0" err="1">
                <a:solidFill>
                  <a:schemeClr val="bg1"/>
                </a:solidFill>
                <a:ea typeface="ＭＳ Ｐゴシック" panose="020B0600070205080204" pitchFamily="34" charset="-128"/>
              </a:rPr>
              <a:t>dei</a:t>
            </a:r>
            <a:r>
              <a:rPr lang="en-US" altLang="it-IT" i="1" dirty="0">
                <a:solidFill>
                  <a:schemeClr val="bg1"/>
                </a:solidFill>
                <a:ea typeface="ＭＳ Ｐゴシック" panose="020B0600070205080204" pitchFamily="34" charset="-128"/>
              </a:rPr>
              <a:t> </a:t>
            </a:r>
            <a:r>
              <a:rPr lang="en-US" altLang="it-IT" i="1" dirty="0" err="1">
                <a:solidFill>
                  <a:schemeClr val="bg1"/>
                </a:solidFill>
                <a:ea typeface="ＭＳ Ｐゴシック" panose="020B0600070205080204" pitchFamily="34" charset="-128"/>
              </a:rPr>
              <a:t>valori</a:t>
            </a:r>
            <a:r>
              <a:rPr lang="en-US" altLang="it-IT" i="1" dirty="0">
                <a:solidFill>
                  <a:schemeClr val="bg1"/>
                </a:solidFill>
                <a:ea typeface="ＭＳ Ｐゴシック" panose="020B0600070205080204" pitchFamily="34" charset="-128"/>
              </a:rPr>
              <a:t> </a:t>
            </a:r>
            <a:r>
              <a:rPr lang="en-US" altLang="it-IT" i="1" dirty="0" err="1">
                <a:solidFill>
                  <a:schemeClr val="bg1"/>
                </a:solidFill>
                <a:ea typeface="ＭＳ Ｐゴシック" panose="020B0600070205080204" pitchFamily="34" charset="-128"/>
              </a:rPr>
              <a:t>ciceroniani</a:t>
            </a:r>
            <a:r>
              <a:rPr lang="en-US" altLang="it-IT" i="1" dirty="0">
                <a:solidFill>
                  <a:schemeClr val="bg1"/>
                </a:solidFill>
                <a:ea typeface="ＭＳ Ｐゴシック" panose="020B0600070205080204" pitchFamily="34" charset="-128"/>
              </a:rPr>
              <a:t> (</a:t>
            </a:r>
            <a:r>
              <a:rPr lang="en-US" altLang="it-IT" i="1" dirty="0" err="1">
                <a:solidFill>
                  <a:schemeClr val="bg1"/>
                </a:solidFill>
                <a:ea typeface="ＭＳ Ｐゴシック" panose="020B0600070205080204" pitchFamily="34" charset="-128"/>
              </a:rPr>
              <a:t>ponos</a:t>
            </a:r>
            <a:r>
              <a:rPr lang="en-US" altLang="it-IT" i="1" dirty="0">
                <a:solidFill>
                  <a:schemeClr val="bg1"/>
                </a:solidFill>
                <a:ea typeface="ＭＳ Ｐゴシック" panose="020B0600070205080204" pitchFamily="34" charset="-128"/>
              </a:rPr>
              <a:t> ed emporia </a:t>
            </a:r>
            <a:r>
              <a:rPr lang="en-US" altLang="it-IT" i="1" dirty="0" err="1">
                <a:solidFill>
                  <a:schemeClr val="bg1"/>
                </a:solidFill>
                <a:ea typeface="ＭＳ Ｐゴシック" panose="020B0600070205080204" pitchFamily="34" charset="-128"/>
              </a:rPr>
              <a:t>tra</a:t>
            </a:r>
            <a:r>
              <a:rPr lang="en-US" altLang="it-IT" i="1" dirty="0">
                <a:solidFill>
                  <a:schemeClr val="bg1"/>
                </a:solidFill>
                <a:ea typeface="ＭＳ Ｐゴシック" panose="020B0600070205080204" pitchFamily="34" charset="-128"/>
              </a:rPr>
              <a:t> </a:t>
            </a:r>
            <a:r>
              <a:rPr lang="en-US" altLang="it-IT" i="1" dirty="0" err="1">
                <a:solidFill>
                  <a:schemeClr val="bg1"/>
                </a:solidFill>
                <a:ea typeface="ＭＳ Ｐゴシック" panose="020B0600070205080204" pitchFamily="34" charset="-128"/>
              </a:rPr>
              <a:t>paganesimo</a:t>
            </a:r>
            <a:r>
              <a:rPr lang="en-US" altLang="it-IT" i="1" dirty="0">
                <a:solidFill>
                  <a:schemeClr val="bg1"/>
                </a:solidFill>
                <a:ea typeface="ＭＳ Ｐゴシック" panose="020B0600070205080204" pitchFamily="34" charset="-128"/>
              </a:rPr>
              <a:t> e </a:t>
            </a:r>
            <a:r>
              <a:rPr lang="en-US" altLang="it-IT" i="1" dirty="0" err="1">
                <a:solidFill>
                  <a:schemeClr val="bg1"/>
                </a:solidFill>
                <a:ea typeface="ＭＳ Ｐゴシック" panose="020B0600070205080204" pitchFamily="34" charset="-128"/>
              </a:rPr>
              <a:t>cristianesimo</a:t>
            </a:r>
            <a:r>
              <a:rPr lang="en-US" altLang="it-IT" i="1" dirty="0">
                <a:solidFill>
                  <a:schemeClr val="bg1"/>
                </a:solidFill>
                <a:ea typeface="ＭＳ Ｐゴシック" panose="020B0600070205080204" pitchFamily="34" charset="-128"/>
              </a:rPr>
              <a:t>)</a:t>
            </a:r>
            <a:r>
              <a:rPr lang="en-US" altLang="it-IT" dirty="0">
                <a:solidFill>
                  <a:schemeClr val="bg1"/>
                </a:solidFill>
                <a:ea typeface="ＭＳ Ｐゴシック" panose="020B0600070205080204" pitchFamily="34" charset="-128"/>
              </a:rPr>
              <a:t>, </a:t>
            </a:r>
            <a:r>
              <a:rPr lang="en-US" altLang="it-IT" i="1" dirty="0">
                <a:solidFill>
                  <a:schemeClr val="bg1"/>
                </a:solidFill>
                <a:ea typeface="ＭＳ Ｐゴシック" panose="020B0600070205080204" pitchFamily="34" charset="-128"/>
              </a:rPr>
              <a:t>«</a:t>
            </a:r>
            <a:r>
              <a:rPr lang="en-US" altLang="it-IT" i="1" dirty="0" err="1">
                <a:solidFill>
                  <a:schemeClr val="bg1"/>
                </a:solidFill>
                <a:ea typeface="ＭＳ Ｐゴシック" panose="020B0600070205080204" pitchFamily="34" charset="-128"/>
              </a:rPr>
              <a:t>Continuità</a:t>
            </a:r>
            <a:r>
              <a:rPr lang="en-US" altLang="it-IT" i="1" dirty="0">
                <a:solidFill>
                  <a:schemeClr val="bg1"/>
                </a:solidFill>
                <a:ea typeface="ＭＳ Ｐゴシック" panose="020B0600070205080204" pitchFamily="34" charset="-128"/>
              </a:rPr>
              <a:t> e </a:t>
            </a:r>
            <a:r>
              <a:rPr lang="en-US" altLang="it-IT" i="1" dirty="0" err="1">
                <a:solidFill>
                  <a:schemeClr val="bg1"/>
                </a:solidFill>
                <a:ea typeface="ＭＳ Ｐゴシック" panose="020B0600070205080204" pitchFamily="34" charset="-128"/>
              </a:rPr>
              <a:t>trasformazioni</a:t>
            </a:r>
            <a:r>
              <a:rPr lang="en-US" altLang="it-IT" i="1" dirty="0">
                <a:solidFill>
                  <a:schemeClr val="bg1"/>
                </a:solidFill>
                <a:ea typeface="ＭＳ Ｐゴシック" panose="020B0600070205080204" pitchFamily="34" charset="-128"/>
              </a:rPr>
              <a:t> </a:t>
            </a:r>
            <a:r>
              <a:rPr lang="en-US" altLang="it-IT" i="1" dirty="0" err="1">
                <a:solidFill>
                  <a:schemeClr val="bg1"/>
                </a:solidFill>
                <a:ea typeface="ＭＳ Ｐゴシック" panose="020B0600070205080204" pitchFamily="34" charset="-128"/>
              </a:rPr>
              <a:t>fra</a:t>
            </a:r>
            <a:r>
              <a:rPr lang="en-US" altLang="it-IT" i="1" dirty="0">
                <a:solidFill>
                  <a:schemeClr val="bg1"/>
                </a:solidFill>
                <a:ea typeface="ＭＳ Ｐゴシック" panose="020B0600070205080204" pitchFamily="34" charset="-128"/>
              </a:rPr>
              <a:t> </a:t>
            </a:r>
            <a:r>
              <a:rPr lang="en-US" altLang="it-IT" i="1" dirty="0" err="1">
                <a:solidFill>
                  <a:schemeClr val="bg1"/>
                </a:solidFill>
                <a:ea typeface="ＭＳ Ｐゴシック" panose="020B0600070205080204" pitchFamily="34" charset="-128"/>
              </a:rPr>
              <a:t>repubblica</a:t>
            </a:r>
            <a:r>
              <a:rPr lang="en-US" altLang="it-IT" i="1" dirty="0">
                <a:solidFill>
                  <a:schemeClr val="bg1"/>
                </a:solidFill>
                <a:ea typeface="ＭＳ Ｐゴシック" panose="020B0600070205080204" pitchFamily="34" charset="-128"/>
              </a:rPr>
              <a:t> e </a:t>
            </a:r>
            <a:r>
              <a:rPr lang="en-US" altLang="it-IT" i="1" dirty="0" err="1">
                <a:solidFill>
                  <a:schemeClr val="bg1"/>
                </a:solidFill>
                <a:ea typeface="ＭＳ Ｐゴシック" panose="020B0600070205080204" pitchFamily="34" charset="-128"/>
              </a:rPr>
              <a:t>principato</a:t>
            </a:r>
            <a:r>
              <a:rPr lang="en-US" altLang="it-IT" i="1" dirty="0">
                <a:solidFill>
                  <a:schemeClr val="bg1"/>
                </a:solidFill>
                <a:ea typeface="ＭＳ Ｐゴシック" panose="020B0600070205080204" pitchFamily="34" charset="-128"/>
              </a:rPr>
              <a:t>. </a:t>
            </a:r>
            <a:r>
              <a:rPr lang="en-US" altLang="it-IT" i="1" dirty="0" err="1">
                <a:solidFill>
                  <a:schemeClr val="bg1"/>
                </a:solidFill>
                <a:ea typeface="ＭＳ Ｐゴシック" panose="020B0600070205080204" pitchFamily="34" charset="-128"/>
              </a:rPr>
              <a:t>Istituzioni</a:t>
            </a:r>
            <a:r>
              <a:rPr lang="en-US" altLang="it-IT" i="1" dirty="0">
                <a:solidFill>
                  <a:schemeClr val="bg1"/>
                </a:solidFill>
                <a:ea typeface="ＭＳ Ｐゴシック" panose="020B0600070205080204" pitchFamily="34" charset="-128"/>
              </a:rPr>
              <a:t>, </a:t>
            </a:r>
            <a:r>
              <a:rPr lang="en-US" altLang="it-IT" i="1" dirty="0" err="1">
                <a:solidFill>
                  <a:schemeClr val="bg1"/>
                </a:solidFill>
                <a:ea typeface="ＭＳ Ｐゴシック" panose="020B0600070205080204" pitchFamily="34" charset="-128"/>
              </a:rPr>
              <a:t>politica</a:t>
            </a:r>
            <a:r>
              <a:rPr lang="en-US" altLang="it-IT" i="1" dirty="0">
                <a:solidFill>
                  <a:schemeClr val="bg1"/>
                </a:solidFill>
                <a:ea typeface="ＭＳ Ｐゴシック" panose="020B0600070205080204" pitchFamily="34" charset="-128"/>
              </a:rPr>
              <a:t>, </a:t>
            </a:r>
            <a:r>
              <a:rPr lang="en-US" altLang="it-IT" i="1" dirty="0" err="1">
                <a:solidFill>
                  <a:schemeClr val="bg1"/>
                </a:solidFill>
                <a:ea typeface="ＭＳ Ｐゴシック" panose="020B0600070205080204" pitchFamily="34" charset="-128"/>
              </a:rPr>
              <a:t>società</a:t>
            </a:r>
            <a:r>
              <a:rPr lang="en-US" altLang="it-IT" i="1" dirty="0">
                <a:solidFill>
                  <a:schemeClr val="bg1"/>
                </a:solidFill>
                <a:ea typeface="ＭＳ Ｐゴシック" panose="020B0600070205080204" pitchFamily="34" charset="-128"/>
              </a:rPr>
              <a:t>»</a:t>
            </a:r>
            <a:r>
              <a:rPr lang="en-US" altLang="it-IT" dirty="0">
                <a:solidFill>
                  <a:schemeClr val="bg1"/>
                </a:solidFill>
                <a:ea typeface="ＭＳ Ｐゴシック" panose="020B0600070205080204" pitchFamily="34" charset="-128"/>
              </a:rPr>
              <a:t>, a </a:t>
            </a:r>
            <a:r>
              <a:rPr lang="en-US" altLang="it-IT" dirty="0" err="1">
                <a:solidFill>
                  <a:schemeClr val="bg1"/>
                </a:solidFill>
                <a:ea typeface="ＭＳ Ｐゴシック" panose="020B0600070205080204" pitchFamily="34" charset="-128"/>
              </a:rPr>
              <a:t>cura</a:t>
            </a:r>
            <a:r>
              <a:rPr lang="en-US" altLang="it-IT" dirty="0">
                <a:solidFill>
                  <a:schemeClr val="bg1"/>
                </a:solidFill>
                <a:ea typeface="ＭＳ Ｐゴシック" panose="020B0600070205080204" pitchFamily="34" charset="-128"/>
              </a:rPr>
              <a:t> di M. </a:t>
            </a:r>
            <a:r>
              <a:rPr lang="en-US" altLang="it-IT" dirty="0" err="1">
                <a:solidFill>
                  <a:schemeClr val="bg1"/>
                </a:solidFill>
                <a:ea typeface="ＭＳ Ｐゴシック" panose="020B0600070205080204" pitchFamily="34" charset="-128"/>
              </a:rPr>
              <a:t>Pani</a:t>
            </a:r>
            <a:r>
              <a:rPr lang="en-US" altLang="it-IT" dirty="0">
                <a:solidFill>
                  <a:schemeClr val="bg1"/>
                </a:solidFill>
                <a:ea typeface="ＭＳ Ｐゴシック" panose="020B0600070205080204" pitchFamily="34" charset="-128"/>
              </a:rPr>
              <a:t>, Bari 1991, pp. 275-296.</a:t>
            </a:r>
          </a:p>
          <a:p>
            <a:pPr algn="just"/>
            <a:r>
              <a:rPr lang="en-US" dirty="0" err="1">
                <a:solidFill>
                  <a:schemeClr val="bg1"/>
                </a:solidFill>
                <a:ea typeface="ＭＳ Ｐゴシック" panose="020B0600070205080204" pitchFamily="34" charset="-128"/>
              </a:rPr>
              <a:t>Glotz</a:t>
            </a:r>
            <a:r>
              <a:rPr lang="en-US" dirty="0">
                <a:solidFill>
                  <a:schemeClr val="bg1"/>
                </a:solidFill>
                <a:ea typeface="ＭＳ Ｐゴシック" panose="020B0600070205080204" pitchFamily="34" charset="-128"/>
              </a:rPr>
              <a:t> 1920 = </a:t>
            </a:r>
            <a:r>
              <a:rPr lang="it-IT" i="1" dirty="0">
                <a:solidFill>
                  <a:schemeClr val="bg1"/>
                </a:solidFill>
              </a:rPr>
              <a:t>Le </a:t>
            </a:r>
            <a:r>
              <a:rPr lang="it-IT" i="1" dirty="0" err="1">
                <a:solidFill>
                  <a:schemeClr val="bg1"/>
                </a:solidFill>
              </a:rPr>
              <a:t>travail</a:t>
            </a:r>
            <a:r>
              <a:rPr lang="it-IT" i="1" dirty="0">
                <a:solidFill>
                  <a:schemeClr val="bg1"/>
                </a:solidFill>
              </a:rPr>
              <a:t> </a:t>
            </a:r>
            <a:r>
              <a:rPr lang="it-IT" i="1" dirty="0" err="1">
                <a:solidFill>
                  <a:schemeClr val="bg1"/>
                </a:solidFill>
              </a:rPr>
              <a:t>dans</a:t>
            </a:r>
            <a:r>
              <a:rPr lang="it-IT" i="1" dirty="0">
                <a:solidFill>
                  <a:schemeClr val="bg1"/>
                </a:solidFill>
              </a:rPr>
              <a:t> la </a:t>
            </a:r>
            <a:r>
              <a:rPr lang="it-IT" i="1" dirty="0" err="1">
                <a:solidFill>
                  <a:schemeClr val="bg1"/>
                </a:solidFill>
              </a:rPr>
              <a:t>Grèce</a:t>
            </a:r>
            <a:r>
              <a:rPr lang="it-IT" i="1" dirty="0">
                <a:solidFill>
                  <a:schemeClr val="bg1"/>
                </a:solidFill>
              </a:rPr>
              <a:t> </a:t>
            </a:r>
            <a:r>
              <a:rPr lang="it-IT" i="1" dirty="0" err="1">
                <a:solidFill>
                  <a:schemeClr val="bg1"/>
                </a:solidFill>
              </a:rPr>
              <a:t>ancienne</a:t>
            </a:r>
            <a:r>
              <a:rPr lang="it-IT" i="1" dirty="0">
                <a:solidFill>
                  <a:schemeClr val="bg1"/>
                </a:solidFill>
              </a:rPr>
              <a:t>. Histoire </a:t>
            </a:r>
            <a:r>
              <a:rPr lang="it-IT" i="1" dirty="0" err="1">
                <a:solidFill>
                  <a:schemeClr val="bg1"/>
                </a:solidFill>
              </a:rPr>
              <a:t>économique</a:t>
            </a:r>
            <a:r>
              <a:rPr lang="it-IT" i="1" dirty="0">
                <a:solidFill>
                  <a:schemeClr val="bg1"/>
                </a:solidFill>
              </a:rPr>
              <a:t> del la </a:t>
            </a:r>
            <a:r>
              <a:rPr lang="it-IT" i="1" dirty="0" err="1">
                <a:solidFill>
                  <a:schemeClr val="bg1"/>
                </a:solidFill>
              </a:rPr>
              <a:t>Grèce</a:t>
            </a:r>
            <a:r>
              <a:rPr lang="it-IT" i="1" dirty="0">
                <a:solidFill>
                  <a:schemeClr val="bg1"/>
                </a:solidFill>
              </a:rPr>
              <a:t> </a:t>
            </a:r>
            <a:r>
              <a:rPr lang="it-IT" i="1" dirty="0" err="1">
                <a:solidFill>
                  <a:schemeClr val="bg1"/>
                </a:solidFill>
              </a:rPr>
              <a:t>depuis</a:t>
            </a:r>
            <a:r>
              <a:rPr lang="it-IT" i="1" dirty="0">
                <a:solidFill>
                  <a:schemeClr val="bg1"/>
                </a:solidFill>
              </a:rPr>
              <a:t> la </a:t>
            </a:r>
            <a:r>
              <a:rPr lang="it-IT" i="1" dirty="0" err="1">
                <a:solidFill>
                  <a:schemeClr val="bg1"/>
                </a:solidFill>
              </a:rPr>
              <a:t>période</a:t>
            </a:r>
            <a:r>
              <a:rPr lang="it-IT" i="1" dirty="0">
                <a:solidFill>
                  <a:schemeClr val="bg1"/>
                </a:solidFill>
              </a:rPr>
              <a:t> </a:t>
            </a:r>
            <a:r>
              <a:rPr lang="it-IT" i="1" dirty="0" err="1">
                <a:solidFill>
                  <a:schemeClr val="bg1"/>
                </a:solidFill>
              </a:rPr>
              <a:t>homérique</a:t>
            </a:r>
            <a:r>
              <a:rPr lang="it-IT" i="1" dirty="0">
                <a:solidFill>
                  <a:schemeClr val="bg1"/>
                </a:solidFill>
              </a:rPr>
              <a:t> </a:t>
            </a:r>
            <a:r>
              <a:rPr lang="it-IT" i="1" dirty="0" err="1">
                <a:solidFill>
                  <a:schemeClr val="bg1"/>
                </a:solidFill>
              </a:rPr>
              <a:t>jusqu'à</a:t>
            </a:r>
            <a:r>
              <a:rPr lang="it-IT" i="1" dirty="0">
                <a:solidFill>
                  <a:schemeClr val="bg1"/>
                </a:solidFill>
              </a:rPr>
              <a:t> la </a:t>
            </a:r>
            <a:r>
              <a:rPr lang="it-IT" i="1" dirty="0" err="1">
                <a:solidFill>
                  <a:schemeClr val="bg1"/>
                </a:solidFill>
              </a:rPr>
              <a:t>conquête</a:t>
            </a:r>
            <a:r>
              <a:rPr lang="it-IT" i="1" dirty="0">
                <a:solidFill>
                  <a:schemeClr val="bg1"/>
                </a:solidFill>
              </a:rPr>
              <a:t> </a:t>
            </a:r>
            <a:r>
              <a:rPr lang="it-IT" i="1" dirty="0" err="1">
                <a:solidFill>
                  <a:schemeClr val="bg1"/>
                </a:solidFill>
              </a:rPr>
              <a:t>romaine</a:t>
            </a:r>
            <a:r>
              <a:rPr lang="it-IT" dirty="0">
                <a:solidFill>
                  <a:schemeClr val="bg1"/>
                </a:solidFill>
              </a:rPr>
              <a:t>, Paris 1920.</a:t>
            </a:r>
          </a:p>
          <a:p>
            <a:pPr algn="just"/>
            <a:r>
              <a:rPr lang="it-IT" dirty="0" err="1">
                <a:solidFill>
                  <a:schemeClr val="bg1"/>
                </a:solidFill>
              </a:rPr>
              <a:t>Jourdain-Annequin</a:t>
            </a:r>
            <a:r>
              <a:rPr lang="it-IT" dirty="0">
                <a:solidFill>
                  <a:schemeClr val="bg1"/>
                </a:solidFill>
              </a:rPr>
              <a:t> 1999 = C. </a:t>
            </a:r>
            <a:r>
              <a:rPr lang="it-IT" dirty="0" err="1">
                <a:solidFill>
                  <a:schemeClr val="bg1"/>
                </a:solidFill>
              </a:rPr>
              <a:t>Jourdain-Annequin</a:t>
            </a:r>
            <a:r>
              <a:rPr lang="it-IT" dirty="0">
                <a:solidFill>
                  <a:schemeClr val="bg1"/>
                </a:solidFill>
              </a:rPr>
              <a:t>, </a:t>
            </a:r>
            <a:r>
              <a:rPr lang="it-IT" i="1" dirty="0" err="1">
                <a:solidFill>
                  <a:schemeClr val="bg1"/>
                </a:solidFill>
              </a:rPr>
              <a:t>Travail</a:t>
            </a:r>
            <a:r>
              <a:rPr lang="it-IT" i="1" dirty="0">
                <a:solidFill>
                  <a:schemeClr val="bg1"/>
                </a:solidFill>
              </a:rPr>
              <a:t> et </a:t>
            </a:r>
            <a:r>
              <a:rPr lang="it-IT" i="1" dirty="0" err="1">
                <a:solidFill>
                  <a:schemeClr val="bg1"/>
                </a:solidFill>
              </a:rPr>
              <a:t>discors</a:t>
            </a:r>
            <a:r>
              <a:rPr lang="it-IT" i="1" dirty="0">
                <a:solidFill>
                  <a:schemeClr val="bg1"/>
                </a:solidFill>
              </a:rPr>
              <a:t> </a:t>
            </a:r>
            <a:r>
              <a:rPr lang="it-IT" i="1" dirty="0" err="1">
                <a:solidFill>
                  <a:schemeClr val="bg1"/>
                </a:solidFill>
              </a:rPr>
              <a:t>mythique</a:t>
            </a:r>
            <a:r>
              <a:rPr lang="it-IT" dirty="0">
                <a:solidFill>
                  <a:schemeClr val="bg1"/>
                </a:solidFill>
              </a:rPr>
              <a:t>, </a:t>
            </a:r>
            <a:r>
              <a:rPr lang="it-IT" i="1" dirty="0">
                <a:solidFill>
                  <a:schemeClr val="bg1"/>
                </a:solidFill>
              </a:rPr>
              <a:t>«Le </a:t>
            </a:r>
            <a:r>
              <a:rPr lang="it-IT" i="1" dirty="0" err="1">
                <a:solidFill>
                  <a:schemeClr val="bg1"/>
                </a:solidFill>
              </a:rPr>
              <a:t>travail</a:t>
            </a:r>
            <a:r>
              <a:rPr lang="it-IT" i="1" dirty="0">
                <a:solidFill>
                  <a:schemeClr val="bg1"/>
                </a:solidFill>
              </a:rPr>
              <a:t>. </a:t>
            </a:r>
            <a:r>
              <a:rPr lang="it-IT" i="1" dirty="0" err="1">
                <a:solidFill>
                  <a:schemeClr val="bg1"/>
                </a:solidFill>
              </a:rPr>
              <a:t>Recherches</a:t>
            </a:r>
            <a:r>
              <a:rPr lang="it-IT" i="1" dirty="0">
                <a:solidFill>
                  <a:schemeClr val="bg1"/>
                </a:solidFill>
              </a:rPr>
              <a:t> </a:t>
            </a:r>
            <a:r>
              <a:rPr lang="it-IT" i="1" dirty="0" err="1">
                <a:solidFill>
                  <a:schemeClr val="bg1"/>
                </a:solidFill>
              </a:rPr>
              <a:t>historiques</a:t>
            </a:r>
            <a:r>
              <a:rPr lang="it-IT" i="1" dirty="0">
                <a:solidFill>
                  <a:schemeClr val="bg1"/>
                </a:solidFill>
              </a:rPr>
              <a:t>. </a:t>
            </a:r>
            <a:r>
              <a:rPr lang="it-IT" i="1" dirty="0" err="1">
                <a:solidFill>
                  <a:schemeClr val="bg1"/>
                </a:solidFill>
              </a:rPr>
              <a:t>Table</a:t>
            </a:r>
            <a:r>
              <a:rPr lang="it-IT" i="1" dirty="0">
                <a:solidFill>
                  <a:schemeClr val="bg1"/>
                </a:solidFill>
              </a:rPr>
              <a:t> ronde de Besançon, 14 et 15 novembre 1997»</a:t>
            </a:r>
            <a:r>
              <a:rPr lang="it-IT" dirty="0">
                <a:solidFill>
                  <a:schemeClr val="bg1"/>
                </a:solidFill>
              </a:rPr>
              <a:t>, a cura di </a:t>
            </a:r>
            <a:r>
              <a:rPr lang="it-IT" dirty="0" err="1">
                <a:solidFill>
                  <a:schemeClr val="bg1"/>
                </a:solidFill>
              </a:rPr>
              <a:t>J</a:t>
            </a:r>
            <a:r>
              <a:rPr lang="it-IT" dirty="0">
                <a:solidFill>
                  <a:schemeClr val="bg1"/>
                </a:solidFill>
              </a:rPr>
              <a:t>. </a:t>
            </a:r>
            <a:r>
              <a:rPr lang="it-IT" dirty="0" err="1">
                <a:solidFill>
                  <a:schemeClr val="bg1"/>
                </a:solidFill>
              </a:rPr>
              <a:t>Annequin</a:t>
            </a:r>
            <a:r>
              <a:rPr lang="it-IT" dirty="0">
                <a:solidFill>
                  <a:schemeClr val="bg1"/>
                </a:solidFill>
              </a:rPr>
              <a:t> – </a:t>
            </a:r>
            <a:r>
              <a:rPr lang="it-IT" dirty="0" err="1">
                <a:solidFill>
                  <a:schemeClr val="bg1"/>
                </a:solidFill>
              </a:rPr>
              <a:t>É</a:t>
            </a:r>
            <a:r>
              <a:rPr lang="it-IT" dirty="0">
                <a:solidFill>
                  <a:schemeClr val="bg1"/>
                </a:solidFill>
              </a:rPr>
              <a:t>. </a:t>
            </a:r>
            <a:r>
              <a:rPr lang="it-IT" dirty="0" err="1">
                <a:solidFill>
                  <a:schemeClr val="bg1"/>
                </a:solidFill>
              </a:rPr>
              <a:t>Geny</a:t>
            </a:r>
            <a:r>
              <a:rPr lang="it-IT" dirty="0">
                <a:solidFill>
                  <a:schemeClr val="bg1"/>
                </a:solidFill>
              </a:rPr>
              <a:t> – </a:t>
            </a:r>
            <a:r>
              <a:rPr lang="it-IT" dirty="0" err="1">
                <a:solidFill>
                  <a:schemeClr val="bg1"/>
                </a:solidFill>
              </a:rPr>
              <a:t>É</a:t>
            </a:r>
            <a:r>
              <a:rPr lang="it-IT" dirty="0">
                <a:solidFill>
                  <a:schemeClr val="bg1"/>
                </a:solidFill>
              </a:rPr>
              <a:t>. </a:t>
            </a:r>
            <a:r>
              <a:rPr lang="it-IT" dirty="0" err="1">
                <a:solidFill>
                  <a:schemeClr val="bg1"/>
                </a:solidFill>
              </a:rPr>
              <a:t>Smadja</a:t>
            </a:r>
            <a:r>
              <a:rPr lang="it-IT" dirty="0">
                <a:solidFill>
                  <a:schemeClr val="bg1"/>
                </a:solidFill>
              </a:rPr>
              <a:t>, Paris 1999, pp. 23-41.</a:t>
            </a:r>
          </a:p>
        </p:txBody>
      </p:sp>
    </p:spTree>
    <p:extLst>
      <p:ext uri="{BB962C8B-B14F-4D97-AF65-F5344CB8AC3E}">
        <p14:creationId xmlns:p14="http://schemas.microsoft.com/office/powerpoint/2010/main" val="1448250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xmlns="" id="{9C987FD0-8ADD-704E-AA15-95C54D27C0E1}"/>
              </a:ext>
            </a:extLst>
          </p:cNvPr>
          <p:cNvSpPr>
            <a:spLocks noGrp="1"/>
          </p:cNvSpPr>
          <p:nvPr>
            <p:ph type="title"/>
          </p:nvPr>
        </p:nvSpPr>
        <p:spPr/>
        <p:txBody>
          <a:bodyPr/>
          <a:lstStyle/>
          <a:p>
            <a:pPr algn="ctr"/>
            <a:r>
              <a:rPr lang="it-IT" dirty="0">
                <a:solidFill>
                  <a:schemeClr val="bg1"/>
                </a:solidFill>
              </a:rPr>
              <a:t>Bibliografia di riferimento</a:t>
            </a:r>
          </a:p>
        </p:txBody>
      </p:sp>
      <p:sp>
        <p:nvSpPr>
          <p:cNvPr id="6" name="Segnaposto contenuto 5">
            <a:extLst>
              <a:ext uri="{FF2B5EF4-FFF2-40B4-BE49-F238E27FC236}">
                <a16:creationId xmlns:a16="http://schemas.microsoft.com/office/drawing/2014/main" xmlns="" id="{13344767-0993-B44D-BE87-A2C2CFC81F86}"/>
              </a:ext>
            </a:extLst>
          </p:cNvPr>
          <p:cNvSpPr>
            <a:spLocks noGrp="1"/>
          </p:cNvSpPr>
          <p:nvPr>
            <p:ph idx="1"/>
          </p:nvPr>
        </p:nvSpPr>
        <p:spPr/>
        <p:txBody>
          <a:bodyPr anchor="ctr">
            <a:normAutofit fontScale="40000" lnSpcReduction="20000"/>
          </a:bodyPr>
          <a:lstStyle/>
          <a:p>
            <a:pPr marL="0" indent="0" algn="just">
              <a:buNone/>
            </a:pPr>
            <a:endParaRPr lang="en-US" altLang="it-IT" dirty="0">
              <a:ea typeface="ＭＳ Ｐゴシック" panose="020B0600070205080204" pitchFamily="34" charset="-128"/>
            </a:endParaRPr>
          </a:p>
          <a:p>
            <a:pPr algn="just"/>
            <a:r>
              <a:rPr lang="it-IT" sz="5000" dirty="0" err="1">
                <a:solidFill>
                  <a:schemeClr val="bg1"/>
                </a:solidFill>
              </a:rPr>
              <a:t>Joshel</a:t>
            </a:r>
            <a:r>
              <a:rPr lang="it-IT" sz="5000" dirty="0">
                <a:solidFill>
                  <a:schemeClr val="bg1"/>
                </a:solidFill>
              </a:rPr>
              <a:t> 1992 = S.R. </a:t>
            </a:r>
            <a:r>
              <a:rPr lang="it-IT" sz="5000" dirty="0" err="1">
                <a:solidFill>
                  <a:schemeClr val="bg1"/>
                </a:solidFill>
              </a:rPr>
              <a:t>Joshel</a:t>
            </a:r>
            <a:r>
              <a:rPr lang="it-IT" sz="5000" dirty="0">
                <a:solidFill>
                  <a:schemeClr val="bg1"/>
                </a:solidFill>
              </a:rPr>
              <a:t>, </a:t>
            </a:r>
            <a:r>
              <a:rPr lang="it-IT" sz="5000" i="1" dirty="0">
                <a:solidFill>
                  <a:schemeClr val="bg1"/>
                </a:solidFill>
              </a:rPr>
              <a:t>Work, Identity and Legal Status </a:t>
            </a:r>
            <a:r>
              <a:rPr lang="it-IT" sz="5000" i="1" dirty="0" err="1">
                <a:solidFill>
                  <a:schemeClr val="bg1"/>
                </a:solidFill>
              </a:rPr>
              <a:t>at</a:t>
            </a:r>
            <a:r>
              <a:rPr lang="it-IT" sz="5000" i="1" dirty="0">
                <a:solidFill>
                  <a:schemeClr val="bg1"/>
                </a:solidFill>
              </a:rPr>
              <a:t> Rome. A </a:t>
            </a:r>
            <a:r>
              <a:rPr lang="it-IT" sz="5000" i="1" dirty="0" err="1">
                <a:solidFill>
                  <a:schemeClr val="bg1"/>
                </a:solidFill>
              </a:rPr>
              <a:t>Study</a:t>
            </a:r>
            <a:r>
              <a:rPr lang="it-IT" sz="5000" i="1" dirty="0">
                <a:solidFill>
                  <a:schemeClr val="bg1"/>
                </a:solidFill>
              </a:rPr>
              <a:t> of the </a:t>
            </a:r>
            <a:r>
              <a:rPr lang="it-IT" sz="5000" i="1" dirty="0" err="1">
                <a:solidFill>
                  <a:schemeClr val="bg1"/>
                </a:solidFill>
              </a:rPr>
              <a:t>Occupational</a:t>
            </a:r>
            <a:r>
              <a:rPr lang="it-IT" sz="5000" i="1" dirty="0">
                <a:solidFill>
                  <a:schemeClr val="bg1"/>
                </a:solidFill>
              </a:rPr>
              <a:t> </a:t>
            </a:r>
            <a:r>
              <a:rPr lang="it-IT" sz="5000" i="1" dirty="0" err="1">
                <a:solidFill>
                  <a:schemeClr val="bg1"/>
                </a:solidFill>
              </a:rPr>
              <a:t>Inscriptions</a:t>
            </a:r>
            <a:r>
              <a:rPr lang="it-IT" sz="5000" dirty="0">
                <a:solidFill>
                  <a:schemeClr val="bg1"/>
                </a:solidFill>
              </a:rPr>
              <a:t>, Norman – </a:t>
            </a:r>
            <a:r>
              <a:rPr lang="it-IT" sz="5000" dirty="0" err="1">
                <a:solidFill>
                  <a:schemeClr val="bg1"/>
                </a:solidFill>
              </a:rPr>
              <a:t>London</a:t>
            </a:r>
            <a:r>
              <a:rPr lang="it-IT" sz="5000" dirty="0">
                <a:solidFill>
                  <a:schemeClr val="bg1"/>
                </a:solidFill>
              </a:rPr>
              <a:t> 1992.</a:t>
            </a:r>
          </a:p>
          <a:p>
            <a:pPr algn="just"/>
            <a:r>
              <a:rPr lang="fr-FR" altLang="it-IT" sz="5000" dirty="0">
                <a:solidFill>
                  <a:schemeClr val="bg1"/>
                </a:solidFill>
                <a:ea typeface="ＭＳ Ｐゴシック" panose="020B0600070205080204" pitchFamily="34" charset="-128"/>
              </a:rPr>
              <a:t>Lana 1984 = I. Lana, </a:t>
            </a:r>
            <a:r>
              <a:rPr lang="it-IT" sz="5000" i="1" dirty="0">
                <a:solidFill>
                  <a:schemeClr val="bg1"/>
                </a:solidFill>
              </a:rPr>
              <a:t>L'idea del lavoro a Roma</a:t>
            </a:r>
            <a:r>
              <a:rPr lang="it-IT" sz="5000" dirty="0">
                <a:solidFill>
                  <a:schemeClr val="bg1"/>
                </a:solidFill>
              </a:rPr>
              <a:t>, Torino 1984.</a:t>
            </a:r>
            <a:endParaRPr lang="fr-FR" altLang="it-IT" sz="5000" dirty="0">
              <a:solidFill>
                <a:schemeClr val="bg1"/>
              </a:solidFill>
              <a:ea typeface="ＭＳ Ｐゴシック" panose="020B0600070205080204" pitchFamily="34" charset="-128"/>
            </a:endParaRPr>
          </a:p>
          <a:p>
            <a:pPr algn="just"/>
            <a:r>
              <a:rPr lang="fr-FR" altLang="it-IT" sz="5000" dirty="0">
                <a:solidFill>
                  <a:schemeClr val="bg1"/>
                </a:solidFill>
                <a:ea typeface="ＭＳ Ｐゴシック" panose="020B0600070205080204" pitchFamily="34" charset="-128"/>
              </a:rPr>
              <a:t>Lis 2009 = C. Lis, </a:t>
            </a:r>
            <a:r>
              <a:rPr lang="en-US" altLang="it-IT" sz="5000" i="1" dirty="0">
                <a:solidFill>
                  <a:schemeClr val="bg1"/>
                </a:solidFill>
                <a:ea typeface="ＭＳ Ｐゴシック" panose="020B0600070205080204" pitchFamily="34" charset="-128"/>
              </a:rPr>
              <a:t>Perceptions of Work in Classical Antiquity: a Polyphonic Heritage</a:t>
            </a:r>
            <a:r>
              <a:rPr lang="en-US" altLang="it-IT" sz="5000" dirty="0">
                <a:solidFill>
                  <a:schemeClr val="bg1"/>
                </a:solidFill>
                <a:ea typeface="ＭＳ Ｐゴシック" panose="020B0600070205080204" pitchFamily="34" charset="-128"/>
              </a:rPr>
              <a:t>, </a:t>
            </a:r>
            <a:r>
              <a:rPr lang="en-US" altLang="it-IT" sz="5000" i="1" dirty="0">
                <a:solidFill>
                  <a:schemeClr val="bg1"/>
                </a:solidFill>
                <a:ea typeface="ＭＳ Ｐゴシック" panose="020B0600070205080204" pitchFamily="34" charset="-128"/>
              </a:rPr>
              <a:t>«The Idea of Work in Europe from Antiquity to Modern Times»</a:t>
            </a:r>
            <a:r>
              <a:rPr lang="en-US" altLang="it-IT" sz="5000" dirty="0">
                <a:solidFill>
                  <a:schemeClr val="bg1"/>
                </a:solidFill>
                <a:ea typeface="ＭＳ Ｐゴシック" panose="020B0600070205080204" pitchFamily="34" charset="-128"/>
              </a:rPr>
              <a:t>, a </a:t>
            </a:r>
            <a:r>
              <a:rPr lang="en-US" altLang="it-IT" sz="5000" dirty="0" err="1">
                <a:solidFill>
                  <a:schemeClr val="bg1"/>
                </a:solidFill>
                <a:ea typeface="ＭＳ Ｐゴシック" panose="020B0600070205080204" pitchFamily="34" charset="-128"/>
              </a:rPr>
              <a:t>cura</a:t>
            </a:r>
            <a:r>
              <a:rPr lang="en-US" altLang="it-IT" sz="5000" dirty="0">
                <a:solidFill>
                  <a:schemeClr val="bg1"/>
                </a:solidFill>
                <a:ea typeface="ＭＳ Ｐゴシック" panose="020B0600070205080204" pitchFamily="34" charset="-128"/>
              </a:rPr>
              <a:t> di C. Lis – J. Ehmer, Farnham - Burlington 2009, pp. 33-68.</a:t>
            </a:r>
          </a:p>
          <a:p>
            <a:pPr algn="just"/>
            <a:r>
              <a:rPr lang="fr-FR" altLang="it-IT" sz="5000" dirty="0">
                <a:solidFill>
                  <a:schemeClr val="bg1"/>
                </a:solidFill>
                <a:ea typeface="ＭＳ Ｐゴシック" panose="020B0600070205080204" pitchFamily="34" charset="-128"/>
              </a:rPr>
              <a:t>Lis – </a:t>
            </a:r>
            <a:r>
              <a:rPr lang="fr-FR" altLang="it-IT" sz="5000" dirty="0" err="1">
                <a:solidFill>
                  <a:schemeClr val="bg1"/>
                </a:solidFill>
                <a:ea typeface="ＭＳ Ｐゴシック" panose="020B0600070205080204" pitchFamily="34" charset="-128"/>
              </a:rPr>
              <a:t>Soly</a:t>
            </a:r>
            <a:r>
              <a:rPr lang="fr-FR" altLang="it-IT" sz="5000" dirty="0">
                <a:solidFill>
                  <a:schemeClr val="bg1"/>
                </a:solidFill>
                <a:ea typeface="ＭＳ Ｐゴシック" panose="020B0600070205080204" pitchFamily="34" charset="-128"/>
              </a:rPr>
              <a:t> 2012 = C. Lis – H. </a:t>
            </a:r>
            <a:r>
              <a:rPr lang="fr-FR" altLang="it-IT" sz="5000" dirty="0" err="1">
                <a:solidFill>
                  <a:schemeClr val="bg1"/>
                </a:solidFill>
                <a:ea typeface="ＭＳ Ｐゴシック" panose="020B0600070205080204" pitchFamily="34" charset="-128"/>
              </a:rPr>
              <a:t>Soly</a:t>
            </a:r>
            <a:r>
              <a:rPr lang="fr-FR" altLang="it-IT" sz="5000" dirty="0">
                <a:solidFill>
                  <a:schemeClr val="bg1"/>
                </a:solidFill>
                <a:ea typeface="ＭＳ Ｐゴシック" panose="020B0600070205080204" pitchFamily="34" charset="-128"/>
              </a:rPr>
              <a:t>, </a:t>
            </a:r>
            <a:r>
              <a:rPr lang="en-US" altLang="it-IT" sz="5000" i="1" dirty="0">
                <a:solidFill>
                  <a:schemeClr val="bg1"/>
                </a:solidFill>
                <a:ea typeface="ＭＳ Ｐゴシック" panose="020B0600070205080204" pitchFamily="34" charset="-128"/>
              </a:rPr>
              <a:t>Worthy Efforts. Attitudes to Work and Workers in Pre-Industrial Europe</a:t>
            </a:r>
            <a:r>
              <a:rPr lang="en-US" altLang="it-IT" sz="5000" dirty="0">
                <a:solidFill>
                  <a:schemeClr val="bg1"/>
                </a:solidFill>
                <a:ea typeface="ＭＳ Ｐゴシック" panose="020B0600070205080204" pitchFamily="34" charset="-128"/>
              </a:rPr>
              <a:t>, Leiden 2012.</a:t>
            </a:r>
          </a:p>
          <a:p>
            <a:pPr algn="just"/>
            <a:r>
              <a:rPr lang="en-US" altLang="it-IT" sz="5000" dirty="0" err="1">
                <a:solidFill>
                  <a:schemeClr val="bg1"/>
                </a:solidFill>
                <a:ea typeface="ＭＳ Ｐゴシック" panose="020B0600070205080204" pitchFamily="34" charset="-128"/>
              </a:rPr>
              <a:t>MacCormack</a:t>
            </a:r>
            <a:r>
              <a:rPr lang="en-US" altLang="it-IT" sz="5000" dirty="0">
                <a:solidFill>
                  <a:schemeClr val="bg1"/>
                </a:solidFill>
                <a:ea typeface="ＭＳ Ｐゴシック" panose="020B0600070205080204" pitchFamily="34" charset="-128"/>
              </a:rPr>
              <a:t> 2002 = S. </a:t>
            </a:r>
            <a:r>
              <a:rPr lang="en-US" altLang="it-IT" sz="5000" dirty="0" err="1">
                <a:solidFill>
                  <a:schemeClr val="bg1"/>
                </a:solidFill>
                <a:ea typeface="ＭＳ Ｐゴシック" panose="020B0600070205080204" pitchFamily="34" charset="-128"/>
              </a:rPr>
              <a:t>MacCormack</a:t>
            </a:r>
            <a:r>
              <a:rPr lang="en-US" altLang="it-IT" sz="5000" dirty="0">
                <a:solidFill>
                  <a:schemeClr val="bg1"/>
                </a:solidFill>
                <a:ea typeface="ＭＳ Ｐゴシック" panose="020B0600070205080204" pitchFamily="34" charset="-128"/>
              </a:rPr>
              <a:t>, </a:t>
            </a:r>
            <a:r>
              <a:rPr lang="en-US" altLang="it-IT" sz="5000" i="1" dirty="0">
                <a:solidFill>
                  <a:schemeClr val="bg1"/>
                </a:solidFill>
                <a:ea typeface="ＭＳ Ｐゴシック" panose="020B0600070205080204" pitchFamily="34" charset="-128"/>
              </a:rPr>
              <a:t>The Virtue of Work: an Augustinian Transformation</a:t>
            </a:r>
            <a:r>
              <a:rPr lang="en-US" altLang="it-IT" sz="5000" dirty="0">
                <a:solidFill>
                  <a:schemeClr val="bg1"/>
                </a:solidFill>
                <a:ea typeface="ＭＳ Ｐゴシック" panose="020B0600070205080204" pitchFamily="34" charset="-128"/>
              </a:rPr>
              <a:t>, «</a:t>
            </a:r>
            <a:r>
              <a:rPr lang="en-US" altLang="it-IT" sz="5000" dirty="0" err="1">
                <a:solidFill>
                  <a:schemeClr val="bg1"/>
                </a:solidFill>
                <a:ea typeface="ＭＳ Ｐゴシック" panose="020B0600070205080204" pitchFamily="34" charset="-128"/>
              </a:rPr>
              <a:t>Antiquité</a:t>
            </a:r>
            <a:r>
              <a:rPr lang="en-US" altLang="it-IT" sz="5000" dirty="0">
                <a:solidFill>
                  <a:schemeClr val="bg1"/>
                </a:solidFill>
                <a:ea typeface="ＭＳ Ｐゴシック" panose="020B0600070205080204" pitchFamily="34" charset="-128"/>
              </a:rPr>
              <a:t> Tardive», 9 (2002), pp. 219-237.</a:t>
            </a:r>
          </a:p>
          <a:p>
            <a:pPr algn="just"/>
            <a:r>
              <a:rPr lang="en-US" altLang="it-IT" sz="5000" dirty="0" err="1">
                <a:solidFill>
                  <a:schemeClr val="bg1"/>
                </a:solidFill>
                <a:ea typeface="ＭＳ Ｐゴシック" panose="020B0600070205080204" pitchFamily="34" charset="-128"/>
              </a:rPr>
              <a:t>Mossé</a:t>
            </a:r>
            <a:r>
              <a:rPr lang="en-US" altLang="it-IT" sz="5000" dirty="0">
                <a:solidFill>
                  <a:schemeClr val="bg1"/>
                </a:solidFill>
                <a:ea typeface="ＭＳ Ｐゴシック" panose="020B0600070205080204" pitchFamily="34" charset="-128"/>
              </a:rPr>
              <a:t> 1966 = C. </a:t>
            </a:r>
            <a:r>
              <a:rPr lang="en-US" altLang="it-IT" sz="5000" dirty="0" err="1">
                <a:solidFill>
                  <a:schemeClr val="bg1"/>
                </a:solidFill>
                <a:ea typeface="ＭＳ Ｐゴシック" panose="020B0600070205080204" pitchFamily="34" charset="-128"/>
              </a:rPr>
              <a:t>Mossé</a:t>
            </a:r>
            <a:r>
              <a:rPr lang="en-US" altLang="it-IT" sz="5000" i="1" dirty="0">
                <a:solidFill>
                  <a:schemeClr val="bg1"/>
                </a:solidFill>
                <a:ea typeface="ＭＳ Ｐゴシック" panose="020B0600070205080204" pitchFamily="34" charset="-128"/>
              </a:rPr>
              <a:t>, </a:t>
            </a:r>
            <a:r>
              <a:rPr lang="it-IT" sz="5000" i="1" dirty="0">
                <a:solidFill>
                  <a:schemeClr val="bg1"/>
                </a:solidFill>
              </a:rPr>
              <a:t>Le </a:t>
            </a:r>
            <a:r>
              <a:rPr lang="it-IT" sz="5000" i="1" dirty="0" err="1">
                <a:solidFill>
                  <a:schemeClr val="bg1"/>
                </a:solidFill>
              </a:rPr>
              <a:t>travail</a:t>
            </a:r>
            <a:r>
              <a:rPr lang="it-IT" sz="5000" i="1" dirty="0">
                <a:solidFill>
                  <a:schemeClr val="bg1"/>
                </a:solidFill>
              </a:rPr>
              <a:t> en </a:t>
            </a:r>
            <a:r>
              <a:rPr lang="it-IT" sz="5000" i="1" dirty="0" err="1">
                <a:solidFill>
                  <a:schemeClr val="bg1"/>
                </a:solidFill>
              </a:rPr>
              <a:t>Grèce</a:t>
            </a:r>
            <a:r>
              <a:rPr lang="it-IT" sz="5000" i="1" dirty="0">
                <a:solidFill>
                  <a:schemeClr val="bg1"/>
                </a:solidFill>
              </a:rPr>
              <a:t> et à Rome</a:t>
            </a:r>
            <a:r>
              <a:rPr lang="it-IT" sz="5000" dirty="0">
                <a:solidFill>
                  <a:schemeClr val="bg1"/>
                </a:solidFill>
              </a:rPr>
              <a:t>, Paris 1966.</a:t>
            </a:r>
            <a:endParaRPr lang="en-US" altLang="it-IT" sz="5000" dirty="0">
              <a:solidFill>
                <a:schemeClr val="bg1"/>
              </a:solidFill>
              <a:ea typeface="ＭＳ Ｐゴシック" panose="020B0600070205080204" pitchFamily="34" charset="-128"/>
            </a:endParaRPr>
          </a:p>
          <a:p>
            <a:pPr algn="just"/>
            <a:r>
              <a:rPr lang="en-US" altLang="it-IT" sz="5000" dirty="0" err="1">
                <a:solidFill>
                  <a:schemeClr val="bg1"/>
                </a:solidFill>
                <a:ea typeface="ＭＳ Ｐゴシック" panose="020B0600070205080204" pitchFamily="34" charset="-128"/>
              </a:rPr>
              <a:t>Pani</a:t>
            </a:r>
            <a:r>
              <a:rPr lang="en-US" altLang="it-IT" sz="5000" dirty="0">
                <a:solidFill>
                  <a:schemeClr val="bg1"/>
                </a:solidFill>
                <a:ea typeface="ＭＳ Ｐゴシック" panose="020B0600070205080204" pitchFamily="34" charset="-128"/>
              </a:rPr>
              <a:t> 1985 = M. </a:t>
            </a:r>
            <a:r>
              <a:rPr lang="en-US" altLang="it-IT" sz="5000" dirty="0" err="1">
                <a:solidFill>
                  <a:schemeClr val="bg1"/>
                </a:solidFill>
                <a:ea typeface="ＭＳ Ｐゴシック" panose="020B0600070205080204" pitchFamily="34" charset="-128"/>
              </a:rPr>
              <a:t>Pani</a:t>
            </a:r>
            <a:r>
              <a:rPr lang="en-US" altLang="it-IT" sz="5000" dirty="0">
                <a:solidFill>
                  <a:schemeClr val="bg1"/>
                </a:solidFill>
                <a:ea typeface="ＭＳ Ｐゴシック" panose="020B0600070205080204" pitchFamily="34" charset="-128"/>
              </a:rPr>
              <a:t>, </a:t>
            </a:r>
            <a:r>
              <a:rPr lang="en-US" altLang="it-IT" sz="5000" i="1" dirty="0">
                <a:solidFill>
                  <a:schemeClr val="bg1"/>
                </a:solidFill>
                <a:ea typeface="ＭＳ Ｐゴシック" panose="020B0600070205080204" pitchFamily="34" charset="-128"/>
              </a:rPr>
              <a:t>La </a:t>
            </a:r>
            <a:r>
              <a:rPr lang="en-US" altLang="it-IT" sz="5000" i="1" dirty="0" err="1">
                <a:solidFill>
                  <a:schemeClr val="bg1"/>
                </a:solidFill>
                <a:ea typeface="ＭＳ Ｐゴシック" panose="020B0600070205080204" pitchFamily="34" charset="-128"/>
              </a:rPr>
              <a:t>polemica</a:t>
            </a:r>
            <a:r>
              <a:rPr lang="en-US" altLang="it-IT" sz="5000" i="1" dirty="0">
                <a:solidFill>
                  <a:schemeClr val="bg1"/>
                </a:solidFill>
                <a:ea typeface="ＭＳ Ｐゴシック" panose="020B0600070205080204" pitchFamily="34" charset="-128"/>
              </a:rPr>
              <a:t> di Seneca </a:t>
            </a:r>
            <a:r>
              <a:rPr lang="en-US" altLang="it-IT" sz="5000" i="1" dirty="0" err="1">
                <a:solidFill>
                  <a:schemeClr val="bg1"/>
                </a:solidFill>
                <a:ea typeface="ＭＳ Ｐゴシック" panose="020B0600070205080204" pitchFamily="34" charset="-128"/>
              </a:rPr>
              <a:t>contro</a:t>
            </a:r>
            <a:r>
              <a:rPr lang="en-US" altLang="it-IT" sz="5000" i="1" dirty="0">
                <a:solidFill>
                  <a:schemeClr val="bg1"/>
                </a:solidFill>
                <a:ea typeface="ＭＳ Ｐゴシック" panose="020B0600070205080204" pitchFamily="34" charset="-128"/>
              </a:rPr>
              <a:t> le </a:t>
            </a:r>
            <a:r>
              <a:rPr lang="en-US" altLang="it-IT" sz="5000" i="1" dirty="0" err="1">
                <a:solidFill>
                  <a:schemeClr val="bg1"/>
                </a:solidFill>
                <a:ea typeface="ＭＳ Ｐゴシック" panose="020B0600070205080204" pitchFamily="34" charset="-128"/>
              </a:rPr>
              <a:t>artes</a:t>
            </a:r>
            <a:r>
              <a:rPr lang="en-US" altLang="it-IT" sz="5000" i="1" dirty="0">
                <a:solidFill>
                  <a:schemeClr val="bg1"/>
                </a:solidFill>
                <a:ea typeface="ＭＳ Ｐゴシック" panose="020B0600070205080204" pitchFamily="34" charset="-128"/>
              </a:rPr>
              <a:t> (Ep. 90). Un </a:t>
            </a:r>
            <a:r>
              <a:rPr lang="en-US" altLang="it-IT" sz="5000" i="1" dirty="0" err="1">
                <a:solidFill>
                  <a:schemeClr val="bg1"/>
                </a:solidFill>
                <a:ea typeface="ＭＳ Ｐゴシック" panose="020B0600070205080204" pitchFamily="34" charset="-128"/>
              </a:rPr>
              <a:t>caso</a:t>
            </a:r>
            <a:r>
              <a:rPr lang="en-US" altLang="it-IT" sz="5000" i="1" dirty="0">
                <a:solidFill>
                  <a:schemeClr val="bg1"/>
                </a:solidFill>
                <a:ea typeface="ＭＳ Ｐゴシック" panose="020B0600070205080204" pitchFamily="34" charset="-128"/>
              </a:rPr>
              <a:t> di </a:t>
            </a:r>
            <a:r>
              <a:rPr lang="en-US" altLang="it-IT" sz="5000" i="1" dirty="0" err="1">
                <a:solidFill>
                  <a:schemeClr val="bg1"/>
                </a:solidFill>
                <a:ea typeface="ＭＳ Ｐゴシック" panose="020B0600070205080204" pitchFamily="34" charset="-128"/>
              </a:rPr>
              <a:t>sconcerto</a:t>
            </a:r>
            <a:r>
              <a:rPr lang="en-US" altLang="it-IT" sz="5000" i="1" dirty="0">
                <a:solidFill>
                  <a:schemeClr val="bg1"/>
                </a:solidFill>
                <a:ea typeface="ＭＳ Ｐゴシック" panose="020B0600070205080204" pitchFamily="34" charset="-128"/>
              </a:rPr>
              <a:t>, «Xenia. </a:t>
            </a:r>
            <a:r>
              <a:rPr lang="en-US" altLang="it-IT" sz="5000" i="1" dirty="0" err="1">
                <a:solidFill>
                  <a:schemeClr val="bg1"/>
                </a:solidFill>
                <a:ea typeface="ＭＳ Ｐゴシック" panose="020B0600070205080204" pitchFamily="34" charset="-128"/>
              </a:rPr>
              <a:t>Scritti</a:t>
            </a:r>
            <a:r>
              <a:rPr lang="en-US" altLang="it-IT" sz="5000" i="1" dirty="0">
                <a:solidFill>
                  <a:schemeClr val="bg1"/>
                </a:solidFill>
                <a:ea typeface="ＭＳ Ｐゴシック" panose="020B0600070205080204" pitchFamily="34" charset="-128"/>
              </a:rPr>
              <a:t> in </a:t>
            </a:r>
            <a:r>
              <a:rPr lang="en-US" altLang="it-IT" sz="5000" i="1" dirty="0" err="1">
                <a:solidFill>
                  <a:schemeClr val="bg1"/>
                </a:solidFill>
                <a:ea typeface="ＭＳ Ｐゴシック" panose="020B0600070205080204" pitchFamily="34" charset="-128"/>
              </a:rPr>
              <a:t>onore</a:t>
            </a:r>
            <a:r>
              <a:rPr lang="en-US" altLang="it-IT" sz="5000" i="1" dirty="0">
                <a:solidFill>
                  <a:schemeClr val="bg1"/>
                </a:solidFill>
                <a:ea typeface="ＭＳ Ｐゴシック" panose="020B0600070205080204" pitchFamily="34" charset="-128"/>
              </a:rPr>
              <a:t> di Piero Treves»</a:t>
            </a:r>
            <a:r>
              <a:rPr lang="en-US" altLang="it-IT" sz="5000" dirty="0">
                <a:solidFill>
                  <a:schemeClr val="bg1"/>
                </a:solidFill>
                <a:ea typeface="ＭＳ Ｐゴシック" panose="020B0600070205080204" pitchFamily="34" charset="-128"/>
              </a:rPr>
              <a:t>, Roma 1985, pp. 141-150; </a:t>
            </a:r>
            <a:r>
              <a:rPr lang="en-US" altLang="it-IT" sz="5000" dirty="0" err="1">
                <a:solidFill>
                  <a:schemeClr val="bg1"/>
                </a:solidFill>
                <a:ea typeface="ＭＳ Ｐゴシック" panose="020B0600070205080204" pitchFamily="34" charset="-128"/>
              </a:rPr>
              <a:t>ora</a:t>
            </a:r>
            <a:r>
              <a:rPr lang="en-US" altLang="it-IT" sz="5000" dirty="0">
                <a:solidFill>
                  <a:schemeClr val="bg1"/>
                </a:solidFill>
                <a:ea typeface="ＭＳ Ｐゴシック" panose="020B0600070205080204" pitchFamily="34" charset="-128"/>
              </a:rPr>
              <a:t> in </a:t>
            </a:r>
            <a:r>
              <a:rPr lang="en-US" altLang="it-IT" sz="5000" i="1" dirty="0" err="1">
                <a:solidFill>
                  <a:schemeClr val="bg1"/>
                </a:solidFill>
                <a:ea typeface="ＭＳ Ｐゴシック" panose="020B0600070205080204" pitchFamily="34" charset="-128"/>
              </a:rPr>
              <a:t>Potere</a:t>
            </a:r>
            <a:r>
              <a:rPr lang="en-US" altLang="it-IT" sz="5000" i="1" dirty="0">
                <a:solidFill>
                  <a:schemeClr val="bg1"/>
                </a:solidFill>
                <a:ea typeface="ＭＳ Ｐゴシック" panose="020B0600070205080204" pitchFamily="34" charset="-128"/>
              </a:rPr>
              <a:t> e </a:t>
            </a:r>
            <a:r>
              <a:rPr lang="en-US" altLang="it-IT" sz="5000" i="1" dirty="0" err="1">
                <a:solidFill>
                  <a:schemeClr val="bg1"/>
                </a:solidFill>
                <a:ea typeface="ＭＳ Ｐゴシック" panose="020B0600070205080204" pitchFamily="34" charset="-128"/>
              </a:rPr>
              <a:t>valori</a:t>
            </a:r>
            <a:r>
              <a:rPr lang="en-US" altLang="it-IT" sz="5000" i="1" dirty="0">
                <a:solidFill>
                  <a:schemeClr val="bg1"/>
                </a:solidFill>
                <a:ea typeface="ＭＳ Ｐゴシック" panose="020B0600070205080204" pitchFamily="34" charset="-128"/>
              </a:rPr>
              <a:t> a Roma </a:t>
            </a:r>
            <a:r>
              <a:rPr lang="en-US" altLang="it-IT" sz="5000" i="1" dirty="0" err="1">
                <a:solidFill>
                  <a:schemeClr val="bg1"/>
                </a:solidFill>
                <a:ea typeface="ＭＳ Ｐゴシック" panose="020B0600070205080204" pitchFamily="34" charset="-128"/>
              </a:rPr>
              <a:t>fra</a:t>
            </a:r>
            <a:r>
              <a:rPr lang="en-US" altLang="it-IT" sz="5000" i="1" dirty="0">
                <a:solidFill>
                  <a:schemeClr val="bg1"/>
                </a:solidFill>
                <a:ea typeface="ＭＳ Ｐゴシック" panose="020B0600070205080204" pitchFamily="34" charset="-128"/>
              </a:rPr>
              <a:t> Augusto e </a:t>
            </a:r>
            <a:r>
              <a:rPr lang="en-US" altLang="it-IT" sz="5000" i="1" dirty="0" err="1">
                <a:solidFill>
                  <a:schemeClr val="bg1"/>
                </a:solidFill>
                <a:ea typeface="ＭＳ Ｐゴシック" panose="020B0600070205080204" pitchFamily="34" charset="-128"/>
              </a:rPr>
              <a:t>Traiano</a:t>
            </a:r>
            <a:r>
              <a:rPr lang="en-US" altLang="it-IT" sz="5000" dirty="0">
                <a:solidFill>
                  <a:schemeClr val="bg1"/>
                </a:solidFill>
                <a:ea typeface="ＭＳ Ｐゴシック" panose="020B0600070205080204" pitchFamily="34" charset="-128"/>
              </a:rPr>
              <a:t>, Bari 1992, pp. 99-112.</a:t>
            </a:r>
            <a:endParaRPr lang="it-IT" altLang="it-IT" sz="5000" dirty="0">
              <a:solidFill>
                <a:schemeClr val="bg1"/>
              </a:solidFill>
              <a:ea typeface="ＭＳ Ｐゴシック" panose="020B0600070205080204" pitchFamily="34" charset="-128"/>
            </a:endParaRPr>
          </a:p>
        </p:txBody>
      </p:sp>
    </p:spTree>
    <p:extLst>
      <p:ext uri="{BB962C8B-B14F-4D97-AF65-F5344CB8AC3E}">
        <p14:creationId xmlns:p14="http://schemas.microsoft.com/office/powerpoint/2010/main" val="382347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414C7E8-1F7E-4040-A121-50E2B6C9BB9A}"/>
              </a:ext>
            </a:extLst>
          </p:cNvPr>
          <p:cNvSpPr>
            <a:spLocks noGrp="1"/>
          </p:cNvSpPr>
          <p:nvPr>
            <p:ph type="title"/>
          </p:nvPr>
        </p:nvSpPr>
        <p:spPr/>
        <p:txBody>
          <a:bodyPr/>
          <a:lstStyle/>
          <a:p>
            <a:pPr algn="ctr"/>
            <a:r>
              <a:rPr lang="it-IT" dirty="0">
                <a:solidFill>
                  <a:schemeClr val="bg1"/>
                </a:solidFill>
              </a:rPr>
              <a:t>Una tematica ricca, che merita un approfondimento</a:t>
            </a:r>
          </a:p>
        </p:txBody>
      </p:sp>
      <p:sp>
        <p:nvSpPr>
          <p:cNvPr id="3" name="Segnaposto contenuto 2">
            <a:extLst>
              <a:ext uri="{FF2B5EF4-FFF2-40B4-BE49-F238E27FC236}">
                <a16:creationId xmlns:a16="http://schemas.microsoft.com/office/drawing/2014/main" xmlns="" id="{AE1E70BA-CF04-F746-BEE9-4C4B5A3D0E3A}"/>
              </a:ext>
            </a:extLst>
          </p:cNvPr>
          <p:cNvSpPr>
            <a:spLocks noGrp="1"/>
          </p:cNvSpPr>
          <p:nvPr>
            <p:ph idx="1"/>
          </p:nvPr>
        </p:nvSpPr>
        <p:spPr/>
        <p:txBody>
          <a:bodyPr>
            <a:normAutofit lnSpcReduction="10000"/>
          </a:bodyPr>
          <a:lstStyle/>
          <a:p>
            <a:pPr algn="just"/>
            <a:r>
              <a:rPr lang="it-IT" dirty="0">
                <a:solidFill>
                  <a:schemeClr val="bg1"/>
                </a:solidFill>
              </a:rPr>
              <a:t>L'impressione di una tema che ancora attenda uno sguardo complessivo e monografico, in particolare dagli studiosi del lavoro antico.</a:t>
            </a:r>
          </a:p>
          <a:p>
            <a:pPr lvl="1" algn="just"/>
            <a:r>
              <a:rPr lang="it-IT" dirty="0">
                <a:solidFill>
                  <a:schemeClr val="bg1"/>
                </a:solidFill>
              </a:rPr>
              <a:t>Uno spazio molto limitato nei classici lavori di </a:t>
            </a:r>
            <a:r>
              <a:rPr lang="it-IT" dirty="0" err="1">
                <a:solidFill>
                  <a:schemeClr val="bg1"/>
                </a:solidFill>
              </a:rPr>
              <a:t>Glotz</a:t>
            </a:r>
            <a:r>
              <a:rPr lang="it-IT" dirty="0">
                <a:solidFill>
                  <a:schemeClr val="bg1"/>
                </a:solidFill>
              </a:rPr>
              <a:t> 1920, </a:t>
            </a:r>
            <a:r>
              <a:rPr lang="it-IT" dirty="0" err="1">
                <a:solidFill>
                  <a:schemeClr val="bg1"/>
                </a:solidFill>
              </a:rPr>
              <a:t>Mossé</a:t>
            </a:r>
            <a:r>
              <a:rPr lang="it-IT" dirty="0">
                <a:solidFill>
                  <a:schemeClr val="bg1"/>
                </a:solidFill>
              </a:rPr>
              <a:t> 1966, Lana 1984, </a:t>
            </a:r>
            <a:r>
              <a:rPr lang="it-IT" dirty="0" err="1">
                <a:solidFill>
                  <a:schemeClr val="bg1"/>
                </a:solidFill>
              </a:rPr>
              <a:t>Descat</a:t>
            </a:r>
            <a:r>
              <a:rPr lang="it-IT" dirty="0">
                <a:solidFill>
                  <a:schemeClr val="bg1"/>
                </a:solidFill>
              </a:rPr>
              <a:t> 1986, </a:t>
            </a:r>
            <a:r>
              <a:rPr lang="it-IT" dirty="0" err="1">
                <a:solidFill>
                  <a:schemeClr val="bg1"/>
                </a:solidFill>
              </a:rPr>
              <a:t>Joshel</a:t>
            </a:r>
            <a:r>
              <a:rPr lang="it-IT" dirty="0">
                <a:solidFill>
                  <a:schemeClr val="bg1"/>
                </a:solidFill>
              </a:rPr>
              <a:t> 1992, con la parziale eccezione di </a:t>
            </a:r>
            <a:r>
              <a:rPr lang="it-IT" dirty="0" err="1">
                <a:solidFill>
                  <a:schemeClr val="bg1"/>
                </a:solidFill>
              </a:rPr>
              <a:t>Burford</a:t>
            </a:r>
            <a:r>
              <a:rPr lang="it-IT" dirty="0">
                <a:solidFill>
                  <a:schemeClr val="bg1"/>
                </a:solidFill>
              </a:rPr>
              <a:t> 1972.</a:t>
            </a:r>
          </a:p>
          <a:p>
            <a:pPr lvl="1" algn="just"/>
            <a:r>
              <a:rPr lang="it-IT" dirty="0">
                <a:solidFill>
                  <a:schemeClr val="bg1"/>
                </a:solidFill>
              </a:rPr>
              <a:t>Poca attenzione anche nelle recenti messe a punto sul lavoro antico, che hanno segnato la rinascita dell'interesse su questo tema, di Marcone 2016, </a:t>
            </a:r>
            <a:r>
              <a:rPr lang="it-IT" dirty="0" err="1">
                <a:solidFill>
                  <a:schemeClr val="bg1"/>
                </a:solidFill>
              </a:rPr>
              <a:t>Verboven</a:t>
            </a:r>
            <a:r>
              <a:rPr lang="it-IT" dirty="0">
                <a:solidFill>
                  <a:schemeClr val="bg1"/>
                </a:solidFill>
              </a:rPr>
              <a:t> – </a:t>
            </a:r>
            <a:r>
              <a:rPr lang="it-IT" dirty="0" err="1">
                <a:solidFill>
                  <a:schemeClr val="bg1"/>
                </a:solidFill>
              </a:rPr>
              <a:t>Laes</a:t>
            </a:r>
            <a:r>
              <a:rPr lang="it-IT" dirty="0">
                <a:solidFill>
                  <a:schemeClr val="bg1"/>
                </a:solidFill>
              </a:rPr>
              <a:t> 2017, Stewart – Harris – Lewis 2020.</a:t>
            </a:r>
          </a:p>
          <a:p>
            <a:pPr algn="just"/>
            <a:r>
              <a:rPr lang="it-IT" dirty="0">
                <a:solidFill>
                  <a:schemeClr val="bg1"/>
                </a:solidFill>
              </a:rPr>
              <a:t>Si attende tuttavia la pubblicazione della tesi di dottorato di </a:t>
            </a:r>
            <a:r>
              <a:rPr lang="it-IT" dirty="0" err="1">
                <a:solidFill>
                  <a:schemeClr val="bg1"/>
                </a:solidFill>
              </a:rPr>
              <a:t>Aude</a:t>
            </a:r>
            <a:r>
              <a:rPr lang="it-IT" dirty="0">
                <a:solidFill>
                  <a:schemeClr val="bg1"/>
                </a:solidFill>
              </a:rPr>
              <a:t> </a:t>
            </a:r>
            <a:r>
              <a:rPr lang="it-IT" dirty="0" err="1">
                <a:solidFill>
                  <a:schemeClr val="bg1"/>
                </a:solidFill>
              </a:rPr>
              <a:t>Durand</a:t>
            </a:r>
            <a:r>
              <a:rPr lang="it-IT" dirty="0">
                <a:solidFill>
                  <a:schemeClr val="bg1"/>
                </a:solidFill>
              </a:rPr>
              <a:t>, </a:t>
            </a:r>
            <a:r>
              <a:rPr lang="it-IT" i="1" dirty="0" err="1">
                <a:solidFill>
                  <a:schemeClr val="bg1"/>
                </a:solidFill>
              </a:rPr>
              <a:t>Pratiques</a:t>
            </a:r>
            <a:r>
              <a:rPr lang="it-IT" i="1" dirty="0">
                <a:solidFill>
                  <a:schemeClr val="bg1"/>
                </a:solidFill>
              </a:rPr>
              <a:t> </a:t>
            </a:r>
            <a:r>
              <a:rPr lang="it-IT" i="1" dirty="0" err="1">
                <a:solidFill>
                  <a:schemeClr val="bg1"/>
                </a:solidFill>
              </a:rPr>
              <a:t>réligieuses</a:t>
            </a:r>
            <a:r>
              <a:rPr lang="it-IT" i="1" dirty="0">
                <a:solidFill>
                  <a:schemeClr val="bg1"/>
                </a:solidFill>
              </a:rPr>
              <a:t> </a:t>
            </a:r>
            <a:r>
              <a:rPr lang="it-IT" i="1" dirty="0" err="1">
                <a:solidFill>
                  <a:schemeClr val="bg1"/>
                </a:solidFill>
              </a:rPr>
              <a:t>des</a:t>
            </a:r>
            <a:r>
              <a:rPr lang="it-IT" i="1" dirty="0">
                <a:solidFill>
                  <a:schemeClr val="bg1"/>
                </a:solidFill>
              </a:rPr>
              <a:t> gens de </a:t>
            </a:r>
            <a:r>
              <a:rPr lang="it-IT" i="1" dirty="0" err="1">
                <a:solidFill>
                  <a:schemeClr val="bg1"/>
                </a:solidFill>
              </a:rPr>
              <a:t>métier</a:t>
            </a:r>
            <a:r>
              <a:rPr lang="it-IT" i="1" dirty="0">
                <a:solidFill>
                  <a:schemeClr val="bg1"/>
                </a:solidFill>
              </a:rPr>
              <a:t> en </a:t>
            </a:r>
            <a:r>
              <a:rPr lang="it-IT" i="1" dirty="0" err="1">
                <a:solidFill>
                  <a:schemeClr val="bg1"/>
                </a:solidFill>
              </a:rPr>
              <a:t>Italie</a:t>
            </a:r>
            <a:r>
              <a:rPr lang="it-IT" i="1" dirty="0">
                <a:solidFill>
                  <a:schemeClr val="bg1"/>
                </a:solidFill>
              </a:rPr>
              <a:t> </a:t>
            </a:r>
            <a:r>
              <a:rPr lang="it-IT" i="1" dirty="0" err="1">
                <a:solidFill>
                  <a:schemeClr val="bg1"/>
                </a:solidFill>
              </a:rPr>
              <a:t>romaine</a:t>
            </a:r>
            <a:r>
              <a:rPr lang="it-IT" i="1" dirty="0">
                <a:solidFill>
                  <a:schemeClr val="bg1"/>
                </a:solidFill>
              </a:rPr>
              <a:t>: </a:t>
            </a:r>
            <a:r>
              <a:rPr lang="it-IT" i="1" dirty="0" err="1">
                <a:solidFill>
                  <a:schemeClr val="bg1"/>
                </a:solidFill>
              </a:rPr>
              <a:t>miroir</a:t>
            </a:r>
            <a:r>
              <a:rPr lang="it-IT" i="1" dirty="0">
                <a:solidFill>
                  <a:schemeClr val="bg1"/>
                </a:solidFill>
              </a:rPr>
              <a:t> et </a:t>
            </a:r>
            <a:r>
              <a:rPr lang="it-IT" i="1" dirty="0" err="1">
                <a:solidFill>
                  <a:schemeClr val="bg1"/>
                </a:solidFill>
              </a:rPr>
              <a:t>vecteur</a:t>
            </a:r>
            <a:r>
              <a:rPr lang="it-IT" i="1" dirty="0">
                <a:solidFill>
                  <a:schemeClr val="bg1"/>
                </a:solidFill>
              </a:rPr>
              <a:t> d'une </a:t>
            </a:r>
            <a:r>
              <a:rPr lang="it-IT" i="1" dirty="0" err="1">
                <a:solidFill>
                  <a:schemeClr val="bg1"/>
                </a:solidFill>
              </a:rPr>
              <a:t>identité</a:t>
            </a:r>
            <a:r>
              <a:rPr lang="it-IT" i="1" dirty="0">
                <a:solidFill>
                  <a:schemeClr val="bg1"/>
                </a:solidFill>
              </a:rPr>
              <a:t> socio </a:t>
            </a:r>
            <a:r>
              <a:rPr lang="it-IT" i="1" dirty="0" err="1">
                <a:solidFill>
                  <a:schemeClr val="bg1"/>
                </a:solidFill>
              </a:rPr>
              <a:t>professionelle</a:t>
            </a:r>
            <a:r>
              <a:rPr lang="it-IT" dirty="0">
                <a:solidFill>
                  <a:schemeClr val="bg1"/>
                </a:solidFill>
              </a:rPr>
              <a:t>, presso l' </a:t>
            </a:r>
            <a:r>
              <a:rPr lang="it-IT" dirty="0" err="1">
                <a:solidFill>
                  <a:schemeClr val="bg1"/>
                </a:solidFill>
              </a:rPr>
              <a:t>École</a:t>
            </a:r>
            <a:r>
              <a:rPr lang="it-IT" dirty="0">
                <a:solidFill>
                  <a:schemeClr val="bg1"/>
                </a:solidFill>
              </a:rPr>
              <a:t> </a:t>
            </a:r>
            <a:r>
              <a:rPr lang="it-IT" dirty="0" err="1">
                <a:solidFill>
                  <a:schemeClr val="bg1"/>
                </a:solidFill>
              </a:rPr>
              <a:t>Pratique</a:t>
            </a:r>
            <a:r>
              <a:rPr lang="it-IT" dirty="0">
                <a:solidFill>
                  <a:schemeClr val="bg1"/>
                </a:solidFill>
              </a:rPr>
              <a:t> </a:t>
            </a:r>
            <a:r>
              <a:rPr lang="it-IT" dirty="0" err="1">
                <a:solidFill>
                  <a:schemeClr val="bg1"/>
                </a:solidFill>
              </a:rPr>
              <a:t>des</a:t>
            </a:r>
            <a:r>
              <a:rPr lang="it-IT" dirty="0">
                <a:solidFill>
                  <a:schemeClr val="bg1"/>
                </a:solidFill>
              </a:rPr>
              <a:t> </a:t>
            </a:r>
            <a:r>
              <a:rPr lang="it-IT" dirty="0" err="1">
                <a:solidFill>
                  <a:schemeClr val="bg1"/>
                </a:solidFill>
              </a:rPr>
              <a:t>Hautes</a:t>
            </a:r>
            <a:r>
              <a:rPr lang="it-IT" dirty="0">
                <a:solidFill>
                  <a:schemeClr val="bg1"/>
                </a:solidFill>
              </a:rPr>
              <a:t> </a:t>
            </a:r>
            <a:r>
              <a:rPr lang="it-IT" dirty="0" err="1">
                <a:solidFill>
                  <a:schemeClr val="bg1"/>
                </a:solidFill>
              </a:rPr>
              <a:t>Études</a:t>
            </a:r>
            <a:r>
              <a:rPr lang="it-IT" dirty="0">
                <a:solidFill>
                  <a:schemeClr val="bg1"/>
                </a:solidFill>
              </a:rPr>
              <a:t>, sotto la direzione di </a:t>
            </a:r>
            <a:r>
              <a:rPr lang="it-IT" dirty="0" err="1">
                <a:solidFill>
                  <a:schemeClr val="bg1"/>
                </a:solidFill>
              </a:rPr>
              <a:t>W</a:t>
            </a:r>
            <a:r>
              <a:rPr lang="it-IT" dirty="0">
                <a:solidFill>
                  <a:schemeClr val="bg1"/>
                </a:solidFill>
              </a:rPr>
              <a:t>. Van </a:t>
            </a:r>
            <a:r>
              <a:rPr lang="it-IT" dirty="0" err="1">
                <a:solidFill>
                  <a:schemeClr val="bg1"/>
                </a:solidFill>
              </a:rPr>
              <a:t>Andringa</a:t>
            </a:r>
            <a:r>
              <a:rPr lang="it-IT" dirty="0">
                <a:solidFill>
                  <a:schemeClr val="bg1"/>
                </a:solidFill>
              </a:rPr>
              <a:t>.</a:t>
            </a:r>
          </a:p>
        </p:txBody>
      </p:sp>
    </p:spTree>
    <p:extLst>
      <p:ext uri="{BB962C8B-B14F-4D97-AF65-F5344CB8AC3E}">
        <p14:creationId xmlns:p14="http://schemas.microsoft.com/office/powerpoint/2010/main" val="37044097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4185EE-0C84-8C49-BA3B-E6C483E0F8D8}"/>
              </a:ext>
            </a:extLst>
          </p:cNvPr>
          <p:cNvSpPr>
            <a:spLocks noGrp="1"/>
          </p:cNvSpPr>
          <p:nvPr>
            <p:ph type="title"/>
          </p:nvPr>
        </p:nvSpPr>
        <p:spPr/>
        <p:txBody>
          <a:bodyPr/>
          <a:lstStyle/>
          <a:p>
            <a:pPr algn="ctr"/>
            <a:r>
              <a:rPr lang="it-IT" dirty="0">
                <a:solidFill>
                  <a:schemeClr val="bg1"/>
                </a:solidFill>
              </a:rPr>
              <a:t>Bibliografia di riferimento</a:t>
            </a:r>
          </a:p>
        </p:txBody>
      </p:sp>
      <p:sp>
        <p:nvSpPr>
          <p:cNvPr id="3" name="Segnaposto contenuto 2">
            <a:extLst>
              <a:ext uri="{FF2B5EF4-FFF2-40B4-BE49-F238E27FC236}">
                <a16:creationId xmlns:a16="http://schemas.microsoft.com/office/drawing/2014/main" xmlns="" id="{E9615ADF-7DB7-0240-A0C0-9330F6B4EAC7}"/>
              </a:ext>
            </a:extLst>
          </p:cNvPr>
          <p:cNvSpPr>
            <a:spLocks noGrp="1"/>
          </p:cNvSpPr>
          <p:nvPr>
            <p:ph idx="1"/>
          </p:nvPr>
        </p:nvSpPr>
        <p:spPr/>
        <p:txBody>
          <a:bodyPr anchor="ctr">
            <a:noAutofit/>
          </a:bodyPr>
          <a:lstStyle/>
          <a:p>
            <a:pPr algn="just"/>
            <a:r>
              <a:rPr lang="en-US" altLang="it-IT" sz="2000" dirty="0" err="1">
                <a:solidFill>
                  <a:schemeClr val="bg1"/>
                </a:solidFill>
                <a:ea typeface="ＭＳ Ｐゴシック" panose="020B0600070205080204" pitchFamily="34" charset="-128"/>
              </a:rPr>
              <a:t>Rauh</a:t>
            </a:r>
            <a:r>
              <a:rPr lang="en-US" altLang="it-IT" sz="2000" dirty="0">
                <a:solidFill>
                  <a:schemeClr val="bg1"/>
                </a:solidFill>
                <a:ea typeface="ＭＳ Ｐゴシック" panose="020B0600070205080204" pitchFamily="34" charset="-128"/>
              </a:rPr>
              <a:t> 1993 = N.K. </a:t>
            </a:r>
            <a:r>
              <a:rPr lang="en-US" altLang="it-IT" sz="2000" dirty="0" err="1">
                <a:solidFill>
                  <a:schemeClr val="bg1"/>
                </a:solidFill>
                <a:ea typeface="ＭＳ Ｐゴシック" panose="020B0600070205080204" pitchFamily="34" charset="-128"/>
              </a:rPr>
              <a:t>Rauh</a:t>
            </a:r>
            <a:r>
              <a:rPr lang="en-US" altLang="it-IT" sz="2000" dirty="0">
                <a:solidFill>
                  <a:schemeClr val="bg1"/>
                </a:solidFill>
                <a:ea typeface="ＭＳ Ｐゴシック" panose="020B0600070205080204" pitchFamily="34" charset="-128"/>
              </a:rPr>
              <a:t>, </a:t>
            </a:r>
            <a:r>
              <a:rPr lang="en-US" altLang="it-IT" sz="2000" i="1" dirty="0">
                <a:solidFill>
                  <a:schemeClr val="bg1"/>
                </a:solidFill>
                <a:ea typeface="ＭＳ Ｐゴシック" panose="020B0600070205080204" pitchFamily="34" charset="-128"/>
              </a:rPr>
              <a:t>The Sacred Bond of Commerce. Religion, Economy, and Trade Society at Hellenistic Roman Delos, 166-87 B.C.</a:t>
            </a:r>
            <a:r>
              <a:rPr lang="en-US" altLang="it-IT" sz="2000" dirty="0">
                <a:solidFill>
                  <a:schemeClr val="bg1"/>
                </a:solidFill>
                <a:ea typeface="ＭＳ Ｐゴシック" panose="020B0600070205080204" pitchFamily="34" charset="-128"/>
              </a:rPr>
              <a:t>, Amsterdam 1993.</a:t>
            </a:r>
          </a:p>
          <a:p>
            <a:pPr algn="just"/>
            <a:r>
              <a:rPr lang="en-US" altLang="it-IT" sz="2000" dirty="0">
                <a:solidFill>
                  <a:schemeClr val="bg1"/>
                </a:solidFill>
                <a:ea typeface="ＭＳ Ｐゴシック" panose="020B0600070205080204" pitchFamily="34" charset="-128"/>
              </a:rPr>
              <a:t>Rosso 2016 = E. Rosso, </a:t>
            </a:r>
            <a:r>
              <a:rPr lang="it-IT" sz="2000" i="1" dirty="0">
                <a:solidFill>
                  <a:schemeClr val="bg1"/>
                </a:solidFill>
              </a:rPr>
              <a:t>Le </a:t>
            </a:r>
            <a:r>
              <a:rPr lang="it-IT" sz="2000" i="1" dirty="0" err="1">
                <a:solidFill>
                  <a:schemeClr val="bg1"/>
                </a:solidFill>
              </a:rPr>
              <a:t>genius</a:t>
            </a:r>
            <a:r>
              <a:rPr lang="it-IT" sz="2000" i="1" dirty="0">
                <a:solidFill>
                  <a:schemeClr val="bg1"/>
                </a:solidFill>
              </a:rPr>
              <a:t> </a:t>
            </a:r>
            <a:r>
              <a:rPr lang="it-IT" sz="2000" i="1" dirty="0" err="1">
                <a:solidFill>
                  <a:schemeClr val="bg1"/>
                </a:solidFill>
              </a:rPr>
              <a:t>des</a:t>
            </a:r>
            <a:r>
              <a:rPr lang="it-IT" sz="2000" i="1" dirty="0">
                <a:solidFill>
                  <a:schemeClr val="bg1"/>
                </a:solidFill>
              </a:rPr>
              <a:t> </a:t>
            </a:r>
            <a:r>
              <a:rPr lang="it-IT" sz="2000" i="1" dirty="0" err="1">
                <a:solidFill>
                  <a:schemeClr val="bg1"/>
                </a:solidFill>
              </a:rPr>
              <a:t>collèges</a:t>
            </a:r>
            <a:r>
              <a:rPr lang="it-IT" sz="2000" i="1" dirty="0">
                <a:solidFill>
                  <a:schemeClr val="bg1"/>
                </a:solidFill>
              </a:rPr>
              <a:t>: un </a:t>
            </a:r>
            <a:r>
              <a:rPr lang="it-IT" sz="2000" i="1" dirty="0" err="1">
                <a:solidFill>
                  <a:schemeClr val="bg1"/>
                </a:solidFill>
              </a:rPr>
              <a:t>marqueur</a:t>
            </a:r>
            <a:r>
              <a:rPr lang="it-IT" sz="2000" i="1" dirty="0">
                <a:solidFill>
                  <a:schemeClr val="bg1"/>
                </a:solidFill>
              </a:rPr>
              <a:t> de </a:t>
            </a:r>
            <a:r>
              <a:rPr lang="it-IT" sz="2000" i="1" dirty="0" err="1">
                <a:solidFill>
                  <a:schemeClr val="bg1"/>
                </a:solidFill>
              </a:rPr>
              <a:t>leurs</a:t>
            </a:r>
            <a:r>
              <a:rPr lang="it-IT" sz="2000" i="1" dirty="0">
                <a:solidFill>
                  <a:schemeClr val="bg1"/>
                </a:solidFill>
              </a:rPr>
              <a:t> </a:t>
            </a:r>
            <a:r>
              <a:rPr lang="it-IT" sz="2000" i="1" dirty="0" err="1">
                <a:solidFill>
                  <a:schemeClr val="bg1"/>
                </a:solidFill>
              </a:rPr>
              <a:t>espaces</a:t>
            </a:r>
            <a:r>
              <a:rPr lang="it-IT" sz="2000" i="1" dirty="0">
                <a:solidFill>
                  <a:schemeClr val="bg1"/>
                </a:solidFill>
              </a:rPr>
              <a:t> de </a:t>
            </a:r>
            <a:r>
              <a:rPr lang="it-IT" sz="2000" i="1" dirty="0" err="1">
                <a:solidFill>
                  <a:schemeClr val="bg1"/>
                </a:solidFill>
              </a:rPr>
              <a:t>réunion</a:t>
            </a:r>
            <a:r>
              <a:rPr lang="it-IT" sz="2000" i="1" dirty="0">
                <a:solidFill>
                  <a:schemeClr val="bg1"/>
                </a:solidFill>
              </a:rPr>
              <a:t> et de </a:t>
            </a:r>
            <a:r>
              <a:rPr lang="it-IT" sz="2000" i="1" dirty="0" err="1">
                <a:solidFill>
                  <a:schemeClr val="bg1"/>
                </a:solidFill>
              </a:rPr>
              <a:t>représentation</a:t>
            </a:r>
            <a:r>
              <a:rPr lang="it-IT" sz="2000" dirty="0">
                <a:solidFill>
                  <a:schemeClr val="bg1"/>
                </a:solidFill>
              </a:rPr>
              <a:t>, </a:t>
            </a:r>
            <a:r>
              <a:rPr lang="it-IT" sz="2000" i="1" dirty="0">
                <a:solidFill>
                  <a:schemeClr val="bg1"/>
                </a:solidFill>
              </a:rPr>
              <a:t>«Los </a:t>
            </a:r>
            <a:r>
              <a:rPr lang="it-IT" sz="2000" i="1" dirty="0" err="1">
                <a:solidFill>
                  <a:schemeClr val="bg1"/>
                </a:solidFill>
              </a:rPr>
              <a:t>espacios</a:t>
            </a:r>
            <a:r>
              <a:rPr lang="it-IT" sz="2000" i="1" dirty="0">
                <a:solidFill>
                  <a:schemeClr val="bg1"/>
                </a:solidFill>
              </a:rPr>
              <a:t> de </a:t>
            </a:r>
            <a:r>
              <a:rPr lang="it-IT" sz="2000" i="1" dirty="0" err="1">
                <a:solidFill>
                  <a:schemeClr val="bg1"/>
                </a:solidFill>
              </a:rPr>
              <a:t>reunión</a:t>
            </a:r>
            <a:r>
              <a:rPr lang="it-IT" sz="2000" i="1" dirty="0">
                <a:solidFill>
                  <a:schemeClr val="bg1"/>
                </a:solidFill>
              </a:rPr>
              <a:t> de </a:t>
            </a:r>
            <a:r>
              <a:rPr lang="it-IT" sz="2000" i="1" dirty="0" err="1">
                <a:solidFill>
                  <a:schemeClr val="bg1"/>
                </a:solidFill>
              </a:rPr>
              <a:t>las</a:t>
            </a:r>
            <a:r>
              <a:rPr lang="it-IT" sz="2000" i="1" dirty="0">
                <a:solidFill>
                  <a:schemeClr val="bg1"/>
                </a:solidFill>
              </a:rPr>
              <a:t> </a:t>
            </a:r>
            <a:r>
              <a:rPr lang="it-IT" sz="2000" i="1" dirty="0" err="1">
                <a:solidFill>
                  <a:schemeClr val="bg1"/>
                </a:solidFill>
              </a:rPr>
              <a:t>asociaciones</a:t>
            </a:r>
            <a:r>
              <a:rPr lang="it-IT" sz="2000" i="1" dirty="0">
                <a:solidFill>
                  <a:schemeClr val="bg1"/>
                </a:solidFill>
              </a:rPr>
              <a:t> </a:t>
            </a:r>
            <a:r>
              <a:rPr lang="it-IT" sz="2000" i="1" dirty="0" err="1">
                <a:solidFill>
                  <a:schemeClr val="bg1"/>
                </a:solidFill>
              </a:rPr>
              <a:t>romanas</a:t>
            </a:r>
            <a:r>
              <a:rPr lang="it-IT" sz="2000" i="1" dirty="0">
                <a:solidFill>
                  <a:schemeClr val="bg1"/>
                </a:solidFill>
              </a:rPr>
              <a:t>. </a:t>
            </a:r>
            <a:r>
              <a:rPr lang="it-IT" sz="2000" i="1" dirty="0" err="1">
                <a:solidFill>
                  <a:schemeClr val="bg1"/>
                </a:solidFill>
              </a:rPr>
              <a:t>Diálogos</a:t>
            </a:r>
            <a:r>
              <a:rPr lang="it-IT" sz="2000" i="1" dirty="0">
                <a:solidFill>
                  <a:schemeClr val="bg1"/>
                </a:solidFill>
              </a:rPr>
              <a:t> </a:t>
            </a:r>
            <a:r>
              <a:rPr lang="it-IT" sz="2000" i="1" dirty="0" err="1">
                <a:solidFill>
                  <a:schemeClr val="bg1"/>
                </a:solidFill>
              </a:rPr>
              <a:t>desde</a:t>
            </a:r>
            <a:r>
              <a:rPr lang="it-IT" sz="2000" i="1" dirty="0">
                <a:solidFill>
                  <a:schemeClr val="bg1"/>
                </a:solidFill>
              </a:rPr>
              <a:t> la </a:t>
            </a:r>
            <a:r>
              <a:rPr lang="it-IT" sz="2000" i="1" dirty="0" err="1">
                <a:solidFill>
                  <a:schemeClr val="bg1"/>
                </a:solidFill>
              </a:rPr>
              <a:t>arqueología</a:t>
            </a:r>
            <a:r>
              <a:rPr lang="it-IT" sz="2000" i="1" dirty="0">
                <a:solidFill>
                  <a:schemeClr val="bg1"/>
                </a:solidFill>
              </a:rPr>
              <a:t> y la </a:t>
            </a:r>
            <a:r>
              <a:rPr lang="it-IT" sz="2000" i="1" dirty="0" err="1">
                <a:solidFill>
                  <a:schemeClr val="bg1"/>
                </a:solidFill>
              </a:rPr>
              <a:t>historia</a:t>
            </a:r>
            <a:r>
              <a:rPr lang="it-IT" sz="2000" i="1" dirty="0">
                <a:solidFill>
                  <a:schemeClr val="bg1"/>
                </a:solidFill>
              </a:rPr>
              <a:t>»</a:t>
            </a:r>
            <a:r>
              <a:rPr lang="it-IT" sz="2000" dirty="0">
                <a:solidFill>
                  <a:schemeClr val="bg1"/>
                </a:solidFill>
              </a:rPr>
              <a:t>, a cura di O. Rodríguez – N. Tran – B. Soler, Sevilla 2016, pp. 93-114.</a:t>
            </a:r>
            <a:endParaRPr lang="en-US" altLang="it-IT" sz="2000" dirty="0">
              <a:solidFill>
                <a:schemeClr val="bg1"/>
              </a:solidFill>
              <a:ea typeface="ＭＳ Ｐゴシック" panose="020B0600070205080204" pitchFamily="34" charset="-128"/>
            </a:endParaRPr>
          </a:p>
          <a:p>
            <a:pPr algn="just"/>
            <a:r>
              <a:rPr lang="en-US" altLang="it-IT" sz="2000" dirty="0" err="1">
                <a:solidFill>
                  <a:schemeClr val="bg1"/>
                </a:solidFill>
                <a:ea typeface="ＭＳ Ｐゴシック" panose="020B0600070205080204" pitchFamily="34" charset="-128"/>
              </a:rPr>
              <a:t>Rémondon</a:t>
            </a:r>
            <a:r>
              <a:rPr lang="en-US" altLang="it-IT" sz="2000" dirty="0">
                <a:solidFill>
                  <a:schemeClr val="bg1"/>
                </a:solidFill>
                <a:ea typeface="ＭＳ Ｐゴシック" panose="020B0600070205080204" pitchFamily="34" charset="-128"/>
              </a:rPr>
              <a:t> 1959 = R. </a:t>
            </a:r>
            <a:r>
              <a:rPr lang="en-US" altLang="it-IT" sz="2000" dirty="0" err="1">
                <a:solidFill>
                  <a:schemeClr val="bg1"/>
                </a:solidFill>
                <a:ea typeface="ＭＳ Ｐゴシック" panose="020B0600070205080204" pitchFamily="34" charset="-128"/>
              </a:rPr>
              <a:t>Rémondon</a:t>
            </a:r>
            <a:r>
              <a:rPr lang="en-US" altLang="it-IT" sz="2000" dirty="0">
                <a:solidFill>
                  <a:schemeClr val="bg1"/>
                </a:solidFill>
                <a:ea typeface="ＭＳ Ｐゴシック" panose="020B0600070205080204" pitchFamily="34" charset="-128"/>
              </a:rPr>
              <a:t>, </a:t>
            </a:r>
            <a:r>
              <a:rPr lang="it-IT" sz="2000" i="1" dirty="0">
                <a:solidFill>
                  <a:schemeClr val="bg1"/>
                </a:solidFill>
              </a:rPr>
              <a:t>Le monde </a:t>
            </a:r>
            <a:r>
              <a:rPr lang="it-IT" sz="2000" i="1" dirty="0" err="1">
                <a:solidFill>
                  <a:schemeClr val="bg1"/>
                </a:solidFill>
              </a:rPr>
              <a:t>romain</a:t>
            </a:r>
            <a:r>
              <a:rPr lang="it-IT" sz="2000" dirty="0">
                <a:solidFill>
                  <a:schemeClr val="bg1"/>
                </a:solidFill>
              </a:rPr>
              <a:t>, </a:t>
            </a:r>
            <a:r>
              <a:rPr lang="it-IT" sz="2000" i="1" dirty="0">
                <a:solidFill>
                  <a:schemeClr val="bg1"/>
                </a:solidFill>
              </a:rPr>
              <a:t>«Histoire </a:t>
            </a:r>
            <a:r>
              <a:rPr lang="it-IT" sz="2000" i="1" dirty="0" err="1">
                <a:solidFill>
                  <a:schemeClr val="bg1"/>
                </a:solidFill>
              </a:rPr>
              <a:t>générale</a:t>
            </a:r>
            <a:r>
              <a:rPr lang="it-IT" sz="2000" i="1" dirty="0">
                <a:solidFill>
                  <a:schemeClr val="bg1"/>
                </a:solidFill>
              </a:rPr>
              <a:t> </a:t>
            </a:r>
            <a:r>
              <a:rPr lang="it-IT" sz="2000" i="1" dirty="0" err="1">
                <a:solidFill>
                  <a:schemeClr val="bg1"/>
                </a:solidFill>
              </a:rPr>
              <a:t>du</a:t>
            </a:r>
            <a:r>
              <a:rPr lang="it-IT" sz="2000" i="1" dirty="0">
                <a:solidFill>
                  <a:schemeClr val="bg1"/>
                </a:solidFill>
              </a:rPr>
              <a:t> </a:t>
            </a:r>
            <a:r>
              <a:rPr lang="it-IT" sz="2000" i="1" dirty="0" err="1">
                <a:solidFill>
                  <a:schemeClr val="bg1"/>
                </a:solidFill>
              </a:rPr>
              <a:t>travail</a:t>
            </a:r>
            <a:r>
              <a:rPr lang="it-IT" sz="2000" i="1" dirty="0">
                <a:solidFill>
                  <a:schemeClr val="bg1"/>
                </a:solidFill>
              </a:rPr>
              <a:t>, I, </a:t>
            </a:r>
            <a:r>
              <a:rPr lang="it-IT" sz="2000" i="1" dirty="0" err="1">
                <a:solidFill>
                  <a:schemeClr val="bg1"/>
                </a:solidFill>
              </a:rPr>
              <a:t>Prehistoire</a:t>
            </a:r>
            <a:r>
              <a:rPr lang="it-IT" sz="2000" i="1" dirty="0">
                <a:solidFill>
                  <a:schemeClr val="bg1"/>
                </a:solidFill>
              </a:rPr>
              <a:t> et </a:t>
            </a:r>
            <a:r>
              <a:rPr lang="it-IT" sz="2000" i="1" dirty="0" err="1">
                <a:solidFill>
                  <a:schemeClr val="bg1"/>
                </a:solidFill>
              </a:rPr>
              <a:t>Antiquité</a:t>
            </a:r>
            <a:r>
              <a:rPr lang="it-IT" sz="2000" i="1" dirty="0">
                <a:solidFill>
                  <a:schemeClr val="bg1"/>
                </a:solidFill>
              </a:rPr>
              <a:t>»</a:t>
            </a:r>
            <a:r>
              <a:rPr lang="it-IT" sz="2000" dirty="0">
                <a:solidFill>
                  <a:schemeClr val="bg1"/>
                </a:solidFill>
              </a:rPr>
              <a:t>, a cura di L. Paris, Paris s.d. [1959], pp. 257-369.</a:t>
            </a:r>
          </a:p>
          <a:p>
            <a:pPr algn="just"/>
            <a:r>
              <a:rPr lang="it-IT" altLang="it-IT" sz="2000" dirty="0">
                <a:solidFill>
                  <a:schemeClr val="bg1"/>
                </a:solidFill>
                <a:ea typeface="ＭＳ Ｐゴシック" panose="020B0600070205080204" pitchFamily="34" charset="-128"/>
              </a:rPr>
              <a:t>Rigato 2013 = D. Rigato, </a:t>
            </a:r>
            <a:r>
              <a:rPr lang="it-IT" altLang="it-IT" sz="2000" i="1" dirty="0">
                <a:solidFill>
                  <a:schemeClr val="bg1"/>
                </a:solidFill>
                <a:ea typeface="ＭＳ Ｐゴシック" panose="020B0600070205080204" pitchFamily="34" charset="-128"/>
              </a:rPr>
              <a:t>Gli dei che guariscono: Asclepio e gli altri</a:t>
            </a:r>
            <a:r>
              <a:rPr lang="it-IT" altLang="it-IT" sz="2000" dirty="0">
                <a:solidFill>
                  <a:schemeClr val="bg1"/>
                </a:solidFill>
                <a:ea typeface="ＭＳ Ｐゴシック" panose="020B0600070205080204" pitchFamily="34" charset="-128"/>
              </a:rPr>
              <a:t>, Bologna 2013.</a:t>
            </a:r>
            <a:endParaRPr lang="en-US" altLang="it-IT" sz="2000" dirty="0">
              <a:solidFill>
                <a:schemeClr val="bg1"/>
              </a:solidFill>
              <a:ea typeface="ＭＳ Ｐゴシック" panose="020B0600070205080204" pitchFamily="34" charset="-128"/>
            </a:endParaRPr>
          </a:p>
          <a:p>
            <a:pPr algn="just"/>
            <a:r>
              <a:rPr lang="en-US" altLang="it-IT" sz="2000" dirty="0" err="1">
                <a:solidFill>
                  <a:schemeClr val="bg1"/>
                </a:solidFill>
                <a:ea typeface="ＭＳ Ｐゴシック" panose="020B0600070205080204" pitchFamily="34" charset="-128"/>
              </a:rPr>
              <a:t>Salamito</a:t>
            </a:r>
            <a:r>
              <a:rPr lang="en-US" altLang="it-IT" sz="2000" dirty="0">
                <a:solidFill>
                  <a:schemeClr val="bg1"/>
                </a:solidFill>
                <a:ea typeface="ＭＳ Ｐゴシック" panose="020B0600070205080204" pitchFamily="34" charset="-128"/>
              </a:rPr>
              <a:t> 2006 = J.-M. </a:t>
            </a:r>
            <a:r>
              <a:rPr lang="en-US" altLang="it-IT" sz="2000" dirty="0" err="1">
                <a:solidFill>
                  <a:schemeClr val="bg1"/>
                </a:solidFill>
                <a:ea typeface="ＭＳ Ｐゴシック" panose="020B0600070205080204" pitchFamily="34" charset="-128"/>
              </a:rPr>
              <a:t>Salamito</a:t>
            </a:r>
            <a:r>
              <a:rPr lang="en-US" altLang="it-IT" sz="2000" dirty="0">
                <a:solidFill>
                  <a:schemeClr val="bg1"/>
                </a:solidFill>
                <a:ea typeface="ＭＳ Ｐゴシック" panose="020B0600070205080204" pitchFamily="34" charset="-128"/>
              </a:rPr>
              <a:t>, </a:t>
            </a:r>
            <a:r>
              <a:rPr lang="en-US" altLang="it-IT" sz="2000" i="1" dirty="0" err="1">
                <a:solidFill>
                  <a:schemeClr val="bg1"/>
                </a:solidFill>
                <a:ea typeface="ＭＳ Ｐゴシック" panose="020B0600070205080204" pitchFamily="34" charset="-128"/>
              </a:rPr>
              <a:t>Christianisme</a:t>
            </a:r>
            <a:r>
              <a:rPr lang="en-US" altLang="it-IT" sz="2000" i="1" dirty="0">
                <a:solidFill>
                  <a:schemeClr val="bg1"/>
                </a:solidFill>
                <a:ea typeface="ＭＳ Ｐゴシック" panose="020B0600070205080204" pitchFamily="34" charset="-128"/>
              </a:rPr>
              <a:t> antique et </a:t>
            </a:r>
            <a:r>
              <a:rPr lang="en-US" altLang="it-IT" sz="2000" i="1" dirty="0" err="1">
                <a:solidFill>
                  <a:schemeClr val="bg1"/>
                </a:solidFill>
                <a:ea typeface="ＭＳ Ｐゴシック" panose="020B0600070205080204" pitchFamily="34" charset="-128"/>
              </a:rPr>
              <a:t>économie</a:t>
            </a:r>
            <a:r>
              <a:rPr lang="en-US" altLang="it-IT" sz="2000" i="1" dirty="0">
                <a:solidFill>
                  <a:schemeClr val="bg1"/>
                </a:solidFill>
                <a:ea typeface="ＭＳ Ｐゴシック" panose="020B0600070205080204" pitchFamily="34" charset="-128"/>
              </a:rPr>
              <a:t>: raison et </a:t>
            </a:r>
            <a:r>
              <a:rPr lang="en-US" altLang="it-IT" sz="2000" i="1" dirty="0" err="1">
                <a:solidFill>
                  <a:schemeClr val="bg1"/>
                </a:solidFill>
                <a:ea typeface="ＭＳ Ｐゴシック" panose="020B0600070205080204" pitchFamily="34" charset="-128"/>
              </a:rPr>
              <a:t>modalités</a:t>
            </a:r>
            <a:r>
              <a:rPr lang="en-US" altLang="it-IT" sz="2000" i="1" dirty="0">
                <a:solidFill>
                  <a:schemeClr val="bg1"/>
                </a:solidFill>
                <a:ea typeface="ＭＳ Ｐゴシック" panose="020B0600070205080204" pitchFamily="34" charset="-128"/>
              </a:rPr>
              <a:t> </a:t>
            </a:r>
            <a:r>
              <a:rPr lang="en-US" altLang="it-IT" sz="2000" i="1" dirty="0" err="1">
                <a:solidFill>
                  <a:schemeClr val="bg1"/>
                </a:solidFill>
                <a:ea typeface="ＭＳ Ｐゴシック" panose="020B0600070205080204" pitchFamily="34" charset="-128"/>
              </a:rPr>
              <a:t>d'une</a:t>
            </a:r>
            <a:r>
              <a:rPr lang="en-US" altLang="it-IT" sz="2000" i="1" dirty="0">
                <a:solidFill>
                  <a:schemeClr val="bg1"/>
                </a:solidFill>
                <a:ea typeface="ＭＳ Ｐゴシック" panose="020B0600070205080204" pitchFamily="34" charset="-128"/>
              </a:rPr>
              <a:t> rencontre </a:t>
            </a:r>
            <a:r>
              <a:rPr lang="en-US" altLang="it-IT" sz="2000" i="1" dirty="0" err="1">
                <a:solidFill>
                  <a:schemeClr val="bg1"/>
                </a:solidFill>
                <a:ea typeface="ＭＳ Ｐゴシック" panose="020B0600070205080204" pitchFamily="34" charset="-128"/>
              </a:rPr>
              <a:t>historique</a:t>
            </a:r>
            <a:r>
              <a:rPr lang="en-US" altLang="it-IT" sz="2000" dirty="0">
                <a:solidFill>
                  <a:schemeClr val="bg1"/>
                </a:solidFill>
                <a:ea typeface="ＭＳ Ｐゴシック" panose="020B0600070205080204" pitchFamily="34" charset="-128"/>
              </a:rPr>
              <a:t>, «</a:t>
            </a:r>
            <a:r>
              <a:rPr lang="en-US" altLang="it-IT" sz="2000" dirty="0" err="1">
                <a:solidFill>
                  <a:schemeClr val="bg1"/>
                </a:solidFill>
                <a:ea typeface="ＭＳ Ｐゴシック" panose="020B0600070205080204" pitchFamily="34" charset="-128"/>
              </a:rPr>
              <a:t>Antiquité</a:t>
            </a:r>
            <a:r>
              <a:rPr lang="en-US" altLang="it-IT" sz="2000" dirty="0">
                <a:solidFill>
                  <a:schemeClr val="bg1"/>
                </a:solidFill>
                <a:ea typeface="ＭＳ Ｐゴシック" panose="020B0600070205080204" pitchFamily="34" charset="-128"/>
              </a:rPr>
              <a:t> Tardive», 14 (2006), pp. 27-37.</a:t>
            </a:r>
          </a:p>
          <a:p>
            <a:pPr algn="just"/>
            <a:r>
              <a:rPr lang="en-US" altLang="it-IT" sz="2000" dirty="0" err="1">
                <a:solidFill>
                  <a:schemeClr val="bg1"/>
                </a:solidFill>
                <a:ea typeface="ＭＳ Ｐゴシック" panose="020B0600070205080204" pitchFamily="34" charset="-128"/>
              </a:rPr>
              <a:t>Samama</a:t>
            </a:r>
            <a:r>
              <a:rPr lang="en-US" altLang="it-IT" sz="2000" dirty="0">
                <a:solidFill>
                  <a:schemeClr val="bg1"/>
                </a:solidFill>
                <a:ea typeface="ＭＳ Ｐゴシック" panose="020B0600070205080204" pitchFamily="34" charset="-128"/>
              </a:rPr>
              <a:t> 2003 = E. </a:t>
            </a:r>
            <a:r>
              <a:rPr lang="en-US" altLang="it-IT" sz="2000" dirty="0" err="1">
                <a:solidFill>
                  <a:schemeClr val="bg1"/>
                </a:solidFill>
                <a:ea typeface="ＭＳ Ｐゴシック" panose="020B0600070205080204" pitchFamily="34" charset="-128"/>
              </a:rPr>
              <a:t>Samama</a:t>
            </a:r>
            <a:r>
              <a:rPr lang="en-US" altLang="it-IT" sz="2000" dirty="0">
                <a:solidFill>
                  <a:schemeClr val="bg1"/>
                </a:solidFill>
                <a:ea typeface="ＭＳ Ｐゴシック" panose="020B0600070205080204" pitchFamily="34" charset="-128"/>
              </a:rPr>
              <a:t>, </a:t>
            </a:r>
            <a:r>
              <a:rPr lang="it-IT" sz="2000" i="1" dirty="0" err="1">
                <a:solidFill>
                  <a:schemeClr val="bg1"/>
                </a:solidFill>
              </a:rPr>
              <a:t>Les</a:t>
            </a:r>
            <a:r>
              <a:rPr lang="it-IT" sz="2000" i="1" dirty="0">
                <a:solidFill>
                  <a:schemeClr val="bg1"/>
                </a:solidFill>
              </a:rPr>
              <a:t> </a:t>
            </a:r>
            <a:r>
              <a:rPr lang="it-IT" sz="2000" i="1" dirty="0" err="1">
                <a:solidFill>
                  <a:schemeClr val="bg1"/>
                </a:solidFill>
              </a:rPr>
              <a:t>médecins</a:t>
            </a:r>
            <a:r>
              <a:rPr lang="it-IT" sz="2000" i="1" dirty="0">
                <a:solidFill>
                  <a:schemeClr val="bg1"/>
                </a:solidFill>
              </a:rPr>
              <a:t> </a:t>
            </a:r>
            <a:r>
              <a:rPr lang="it-IT" sz="2000" i="1" dirty="0" err="1">
                <a:solidFill>
                  <a:schemeClr val="bg1"/>
                </a:solidFill>
              </a:rPr>
              <a:t>dans</a:t>
            </a:r>
            <a:r>
              <a:rPr lang="it-IT" sz="2000" i="1" dirty="0">
                <a:solidFill>
                  <a:schemeClr val="bg1"/>
                </a:solidFill>
              </a:rPr>
              <a:t> le monde </a:t>
            </a:r>
            <a:r>
              <a:rPr lang="it-IT" sz="2000" i="1" dirty="0" err="1">
                <a:solidFill>
                  <a:schemeClr val="bg1"/>
                </a:solidFill>
              </a:rPr>
              <a:t>grec</a:t>
            </a:r>
            <a:r>
              <a:rPr lang="it-IT" sz="2000" i="1" dirty="0">
                <a:solidFill>
                  <a:schemeClr val="bg1"/>
                </a:solidFill>
              </a:rPr>
              <a:t>: </a:t>
            </a:r>
            <a:r>
              <a:rPr lang="it-IT" sz="2000" i="1" dirty="0" err="1">
                <a:solidFill>
                  <a:schemeClr val="bg1"/>
                </a:solidFill>
              </a:rPr>
              <a:t>sources</a:t>
            </a:r>
            <a:r>
              <a:rPr lang="it-IT" sz="2000" i="1" dirty="0">
                <a:solidFill>
                  <a:schemeClr val="bg1"/>
                </a:solidFill>
              </a:rPr>
              <a:t> </a:t>
            </a:r>
            <a:r>
              <a:rPr lang="it-IT" sz="2000" i="1" dirty="0" err="1">
                <a:solidFill>
                  <a:schemeClr val="bg1"/>
                </a:solidFill>
              </a:rPr>
              <a:t>épigraphiques</a:t>
            </a:r>
            <a:r>
              <a:rPr lang="it-IT" sz="2000" i="1" dirty="0">
                <a:solidFill>
                  <a:schemeClr val="bg1"/>
                </a:solidFill>
              </a:rPr>
              <a:t> </a:t>
            </a:r>
            <a:r>
              <a:rPr lang="it-IT" sz="2000" i="1" dirty="0" err="1">
                <a:solidFill>
                  <a:schemeClr val="bg1"/>
                </a:solidFill>
              </a:rPr>
              <a:t>sur</a:t>
            </a:r>
            <a:r>
              <a:rPr lang="it-IT" sz="2000" i="1" dirty="0">
                <a:solidFill>
                  <a:schemeClr val="bg1"/>
                </a:solidFill>
              </a:rPr>
              <a:t> la </a:t>
            </a:r>
            <a:r>
              <a:rPr lang="it-IT" sz="2000" i="1" dirty="0" err="1">
                <a:solidFill>
                  <a:schemeClr val="bg1"/>
                </a:solidFill>
              </a:rPr>
              <a:t>naissance</a:t>
            </a:r>
            <a:r>
              <a:rPr lang="it-IT" sz="2000" i="1" dirty="0">
                <a:solidFill>
                  <a:schemeClr val="bg1"/>
                </a:solidFill>
              </a:rPr>
              <a:t> d'un </a:t>
            </a:r>
            <a:r>
              <a:rPr lang="it-IT" sz="2000" i="1" dirty="0" err="1">
                <a:solidFill>
                  <a:schemeClr val="bg1"/>
                </a:solidFill>
              </a:rPr>
              <a:t>corps</a:t>
            </a:r>
            <a:r>
              <a:rPr lang="it-IT" sz="2000" i="1" dirty="0">
                <a:solidFill>
                  <a:schemeClr val="bg1"/>
                </a:solidFill>
              </a:rPr>
              <a:t> </a:t>
            </a:r>
            <a:r>
              <a:rPr lang="it-IT" sz="2000" i="1" dirty="0" err="1">
                <a:solidFill>
                  <a:schemeClr val="bg1"/>
                </a:solidFill>
              </a:rPr>
              <a:t>médical</a:t>
            </a:r>
            <a:r>
              <a:rPr lang="it-IT" sz="2000" dirty="0">
                <a:solidFill>
                  <a:schemeClr val="bg1"/>
                </a:solidFill>
              </a:rPr>
              <a:t>, </a:t>
            </a:r>
            <a:r>
              <a:rPr lang="it-IT" sz="2000" dirty="0" err="1">
                <a:solidFill>
                  <a:schemeClr val="bg1"/>
                </a:solidFill>
              </a:rPr>
              <a:t>Genève</a:t>
            </a:r>
            <a:r>
              <a:rPr lang="it-IT" sz="2000" dirty="0">
                <a:solidFill>
                  <a:schemeClr val="bg1"/>
                </a:solidFill>
              </a:rPr>
              <a:t> 2003.</a:t>
            </a:r>
          </a:p>
        </p:txBody>
      </p:sp>
    </p:spTree>
    <p:extLst>
      <p:ext uri="{BB962C8B-B14F-4D97-AF65-F5344CB8AC3E}">
        <p14:creationId xmlns:p14="http://schemas.microsoft.com/office/powerpoint/2010/main" val="495970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28B926B-27E3-5049-B807-09AAC7D216B3}"/>
              </a:ext>
            </a:extLst>
          </p:cNvPr>
          <p:cNvSpPr>
            <a:spLocks noGrp="1"/>
          </p:cNvSpPr>
          <p:nvPr>
            <p:ph type="title"/>
          </p:nvPr>
        </p:nvSpPr>
        <p:spPr/>
        <p:txBody>
          <a:bodyPr/>
          <a:lstStyle/>
          <a:p>
            <a:pPr algn="ctr"/>
            <a:r>
              <a:rPr lang="it-IT" dirty="0">
                <a:solidFill>
                  <a:schemeClr val="bg1"/>
                </a:solidFill>
              </a:rPr>
              <a:t>Bibliografia di riferimento</a:t>
            </a:r>
          </a:p>
        </p:txBody>
      </p:sp>
      <p:sp>
        <p:nvSpPr>
          <p:cNvPr id="3" name="Segnaposto contenuto 2">
            <a:extLst>
              <a:ext uri="{FF2B5EF4-FFF2-40B4-BE49-F238E27FC236}">
                <a16:creationId xmlns:a16="http://schemas.microsoft.com/office/drawing/2014/main" xmlns="" id="{CCE281C9-AEF4-2140-B4DD-54A8402BAED8}"/>
              </a:ext>
            </a:extLst>
          </p:cNvPr>
          <p:cNvSpPr>
            <a:spLocks noGrp="1"/>
          </p:cNvSpPr>
          <p:nvPr>
            <p:ph idx="1"/>
          </p:nvPr>
        </p:nvSpPr>
        <p:spPr>
          <a:xfrm>
            <a:off x="838200" y="1524000"/>
            <a:ext cx="10515600" cy="4652963"/>
          </a:xfrm>
        </p:spPr>
        <p:txBody>
          <a:bodyPr anchor="ctr">
            <a:noAutofit/>
          </a:bodyPr>
          <a:lstStyle/>
          <a:p>
            <a:pPr algn="just"/>
            <a:r>
              <a:rPr lang="it-IT" altLang="it-IT" sz="2000" dirty="0" err="1">
                <a:solidFill>
                  <a:schemeClr val="bg1"/>
                </a:solidFill>
                <a:ea typeface="ＭＳ Ｐゴシック" panose="020B0600070205080204" pitchFamily="34" charset="-128"/>
              </a:rPr>
              <a:t>Siegert</a:t>
            </a:r>
            <a:r>
              <a:rPr lang="it-IT" altLang="it-IT" sz="2000" dirty="0">
                <a:solidFill>
                  <a:schemeClr val="bg1"/>
                </a:solidFill>
                <a:ea typeface="ＭＳ Ｐゴシック" panose="020B0600070205080204" pitchFamily="34" charset="-128"/>
              </a:rPr>
              <a:t> 2006 = </a:t>
            </a:r>
            <a:r>
              <a:rPr lang="it-IT" altLang="it-IT" sz="2000" dirty="0" err="1">
                <a:solidFill>
                  <a:schemeClr val="bg1"/>
                </a:solidFill>
                <a:ea typeface="ＭＳ Ｐゴシック" panose="020B0600070205080204" pitchFamily="34" charset="-128"/>
              </a:rPr>
              <a:t>F</a:t>
            </a:r>
            <a:r>
              <a:rPr lang="it-IT" altLang="it-IT" sz="2000" dirty="0">
                <a:solidFill>
                  <a:schemeClr val="bg1"/>
                </a:solidFill>
                <a:ea typeface="ＭＳ Ｐゴシック" panose="020B0600070205080204" pitchFamily="34" charset="-128"/>
              </a:rPr>
              <a:t>. </a:t>
            </a:r>
            <a:r>
              <a:rPr lang="it-IT" altLang="it-IT" sz="2000" dirty="0" err="1">
                <a:solidFill>
                  <a:schemeClr val="bg1"/>
                </a:solidFill>
                <a:ea typeface="ＭＳ Ｐゴシック" panose="020B0600070205080204" pitchFamily="34" charset="-128"/>
              </a:rPr>
              <a:t>Siegert</a:t>
            </a:r>
            <a:r>
              <a:rPr lang="it-IT" altLang="it-IT" sz="2000" dirty="0">
                <a:solidFill>
                  <a:schemeClr val="bg1"/>
                </a:solidFill>
                <a:ea typeface="ＭＳ Ｐゴシック" panose="020B0600070205080204" pitchFamily="34" charset="-128"/>
              </a:rPr>
              <a:t>, </a:t>
            </a:r>
            <a:r>
              <a:rPr lang="it-IT" altLang="it-IT" sz="2000" i="1" dirty="0" err="1">
                <a:solidFill>
                  <a:schemeClr val="bg1"/>
                </a:solidFill>
                <a:ea typeface="ＭＳ Ｐゴシック" panose="020B0600070205080204" pitchFamily="34" charset="-128"/>
              </a:rPr>
              <a:t>Arbeit</a:t>
            </a:r>
            <a:r>
              <a:rPr lang="it-IT" altLang="it-IT" sz="2000" i="1" dirty="0">
                <a:solidFill>
                  <a:schemeClr val="bg1"/>
                </a:solidFill>
                <a:ea typeface="ＭＳ Ｐゴシック" panose="020B0600070205080204" pitchFamily="34" charset="-128"/>
              </a:rPr>
              <a:t> </a:t>
            </a:r>
            <a:r>
              <a:rPr lang="it-IT" altLang="it-IT" sz="2000" i="1" dirty="0" err="1">
                <a:solidFill>
                  <a:schemeClr val="bg1"/>
                </a:solidFill>
                <a:ea typeface="ＭＳ Ｐゴシック" panose="020B0600070205080204" pitchFamily="34" charset="-128"/>
              </a:rPr>
              <a:t>Gottes</a:t>
            </a:r>
            <a:r>
              <a:rPr lang="it-IT" altLang="it-IT" sz="2000" i="1" dirty="0">
                <a:solidFill>
                  <a:schemeClr val="bg1"/>
                </a:solidFill>
                <a:ea typeface="ＭＳ Ｐゴシック" panose="020B0600070205080204" pitchFamily="34" charset="-128"/>
              </a:rPr>
              <a:t>, </a:t>
            </a:r>
            <a:r>
              <a:rPr lang="it-IT" altLang="it-IT" sz="2000" i="1" dirty="0" err="1">
                <a:solidFill>
                  <a:schemeClr val="bg1"/>
                </a:solidFill>
                <a:ea typeface="ＭＳ Ｐゴシック" panose="020B0600070205080204" pitchFamily="34" charset="-128"/>
              </a:rPr>
              <a:t>Arbeit</a:t>
            </a:r>
            <a:r>
              <a:rPr lang="it-IT" altLang="it-IT" sz="2000" i="1" dirty="0">
                <a:solidFill>
                  <a:schemeClr val="bg1"/>
                </a:solidFill>
                <a:ea typeface="ＭＳ Ｐゴシック" panose="020B0600070205080204" pitchFamily="34" charset="-128"/>
              </a:rPr>
              <a:t> </a:t>
            </a:r>
            <a:r>
              <a:rPr lang="it-IT" altLang="it-IT" sz="2000" i="1" dirty="0" err="1">
                <a:solidFill>
                  <a:schemeClr val="bg1"/>
                </a:solidFill>
                <a:ea typeface="ＭＳ Ｐゴシック" panose="020B0600070205080204" pitchFamily="34" charset="-128"/>
              </a:rPr>
              <a:t>der</a:t>
            </a:r>
            <a:r>
              <a:rPr lang="it-IT" altLang="it-IT" sz="2000" i="1" dirty="0">
                <a:solidFill>
                  <a:schemeClr val="bg1"/>
                </a:solidFill>
                <a:ea typeface="ＭＳ Ｐゴシック" panose="020B0600070205080204" pitchFamily="34" charset="-128"/>
              </a:rPr>
              <a:t> </a:t>
            </a:r>
            <a:r>
              <a:rPr lang="it-IT" altLang="it-IT" sz="2000" i="1" dirty="0" err="1">
                <a:solidFill>
                  <a:schemeClr val="bg1"/>
                </a:solidFill>
                <a:ea typeface="ＭＳ Ｐゴシック" panose="020B0600070205080204" pitchFamily="34" charset="-128"/>
              </a:rPr>
              <a:t>Menschen</a:t>
            </a:r>
            <a:r>
              <a:rPr lang="it-IT" altLang="it-IT" sz="2000" i="1" dirty="0">
                <a:solidFill>
                  <a:schemeClr val="bg1"/>
                </a:solidFill>
                <a:ea typeface="ＭＳ Ｐゴシック" panose="020B0600070205080204" pitchFamily="34" charset="-128"/>
              </a:rPr>
              <a:t>. </a:t>
            </a:r>
            <a:r>
              <a:rPr lang="it-IT" altLang="it-IT" sz="2000" i="1" dirty="0" err="1">
                <a:solidFill>
                  <a:schemeClr val="bg1"/>
                </a:solidFill>
                <a:ea typeface="ＭＳ Ｐゴシック" panose="020B0600070205080204" pitchFamily="34" charset="-128"/>
              </a:rPr>
              <a:t>Plutarch</a:t>
            </a:r>
            <a:r>
              <a:rPr lang="it-IT" altLang="it-IT" sz="2000" i="1" dirty="0">
                <a:solidFill>
                  <a:schemeClr val="bg1"/>
                </a:solidFill>
                <a:ea typeface="ＭＳ Ｐゴシック" panose="020B0600070205080204" pitchFamily="34" charset="-128"/>
              </a:rPr>
              <a:t> </a:t>
            </a:r>
            <a:r>
              <a:rPr lang="it-IT" altLang="it-IT" sz="2000" i="1" dirty="0" err="1">
                <a:solidFill>
                  <a:schemeClr val="bg1"/>
                </a:solidFill>
                <a:ea typeface="ＭＳ Ｐゴシック" panose="020B0600070205080204" pitchFamily="34" charset="-128"/>
              </a:rPr>
              <a:t>im</a:t>
            </a:r>
            <a:r>
              <a:rPr lang="it-IT" altLang="it-IT" sz="2000" i="1" dirty="0">
                <a:solidFill>
                  <a:schemeClr val="bg1"/>
                </a:solidFill>
                <a:ea typeface="ＭＳ Ｐゴシック" panose="020B0600070205080204" pitchFamily="34" charset="-128"/>
              </a:rPr>
              <a:t> </a:t>
            </a:r>
            <a:r>
              <a:rPr lang="it-IT" altLang="it-IT" sz="2000" i="1" dirty="0" err="1">
                <a:solidFill>
                  <a:schemeClr val="bg1"/>
                </a:solidFill>
                <a:ea typeface="ＭＳ Ｐゴシック" panose="020B0600070205080204" pitchFamily="34" charset="-128"/>
              </a:rPr>
              <a:t>Gespräch</a:t>
            </a:r>
            <a:r>
              <a:rPr lang="it-IT" altLang="it-IT" sz="2000" i="1" dirty="0">
                <a:solidFill>
                  <a:schemeClr val="bg1"/>
                </a:solidFill>
                <a:ea typeface="ＭＳ Ｐゴシック" panose="020B0600070205080204" pitchFamily="34" charset="-128"/>
              </a:rPr>
              <a:t> </a:t>
            </a:r>
            <a:r>
              <a:rPr lang="it-IT" altLang="it-IT" sz="2000" i="1" dirty="0" err="1">
                <a:solidFill>
                  <a:schemeClr val="bg1"/>
                </a:solidFill>
                <a:ea typeface="ＭＳ Ｐゴシック" panose="020B0600070205080204" pitchFamily="34" charset="-128"/>
              </a:rPr>
              <a:t>mit</a:t>
            </a:r>
            <a:r>
              <a:rPr lang="it-IT" altLang="it-IT" sz="2000" i="1" dirty="0">
                <a:solidFill>
                  <a:schemeClr val="bg1"/>
                </a:solidFill>
                <a:ea typeface="ＭＳ Ｐゴシック" panose="020B0600070205080204" pitchFamily="34" charset="-128"/>
              </a:rPr>
              <a:t> Johannes</a:t>
            </a:r>
            <a:r>
              <a:rPr lang="it-IT" altLang="it-IT" sz="2000" dirty="0">
                <a:solidFill>
                  <a:schemeClr val="bg1"/>
                </a:solidFill>
                <a:ea typeface="ＭＳ Ｐゴシック" panose="020B0600070205080204" pitchFamily="34" charset="-128"/>
              </a:rPr>
              <a:t>, </a:t>
            </a:r>
            <a:r>
              <a:rPr lang="it-IT" altLang="it-IT" sz="2000" i="1" dirty="0">
                <a:solidFill>
                  <a:schemeClr val="bg1"/>
                </a:solidFill>
                <a:ea typeface="ＭＳ Ｐゴシック" panose="020B0600070205080204" pitchFamily="34" charset="-128"/>
              </a:rPr>
              <a:t>«</a:t>
            </a:r>
            <a:r>
              <a:rPr lang="it-IT" altLang="it-IT" sz="2000" i="1" dirty="0" err="1">
                <a:solidFill>
                  <a:schemeClr val="bg1"/>
                </a:solidFill>
                <a:ea typeface="ＭＳ Ｐゴシック" panose="020B0600070205080204" pitchFamily="34" charset="-128"/>
              </a:rPr>
              <a:t>Arbeit</a:t>
            </a:r>
            <a:r>
              <a:rPr lang="it-IT" altLang="it-IT" sz="2000" i="1" dirty="0">
                <a:solidFill>
                  <a:schemeClr val="bg1"/>
                </a:solidFill>
                <a:ea typeface="ＭＳ Ｐゴシック" panose="020B0600070205080204" pitchFamily="34" charset="-128"/>
              </a:rPr>
              <a:t> in </a:t>
            </a:r>
            <a:r>
              <a:rPr lang="it-IT" altLang="it-IT" sz="2000" i="1" dirty="0" err="1">
                <a:solidFill>
                  <a:schemeClr val="bg1"/>
                </a:solidFill>
                <a:ea typeface="ＭＳ Ｐゴシック" panose="020B0600070205080204" pitchFamily="34" charset="-128"/>
              </a:rPr>
              <a:t>der</a:t>
            </a:r>
            <a:r>
              <a:rPr lang="it-IT" altLang="it-IT" sz="2000" i="1" dirty="0">
                <a:solidFill>
                  <a:schemeClr val="bg1"/>
                </a:solidFill>
                <a:ea typeface="ＭＳ Ｐゴシック" panose="020B0600070205080204" pitchFamily="34" charset="-128"/>
              </a:rPr>
              <a:t> </a:t>
            </a:r>
            <a:r>
              <a:rPr lang="it-IT" altLang="it-IT" sz="2000" i="1" dirty="0" err="1">
                <a:solidFill>
                  <a:schemeClr val="bg1"/>
                </a:solidFill>
                <a:ea typeface="ＭＳ Ｐゴシック" panose="020B0600070205080204" pitchFamily="34" charset="-128"/>
              </a:rPr>
              <a:t>Antike</a:t>
            </a:r>
            <a:r>
              <a:rPr lang="it-IT" altLang="it-IT" sz="2000" i="1" dirty="0">
                <a:solidFill>
                  <a:schemeClr val="bg1"/>
                </a:solidFill>
                <a:ea typeface="ＭＳ Ｐゴシック" panose="020B0600070205080204" pitchFamily="34" charset="-128"/>
              </a:rPr>
              <a:t>, in </a:t>
            </a:r>
            <a:r>
              <a:rPr lang="it-IT" altLang="it-IT" sz="2000" i="1" dirty="0" err="1">
                <a:solidFill>
                  <a:schemeClr val="bg1"/>
                </a:solidFill>
                <a:ea typeface="ＭＳ Ｐゴシック" panose="020B0600070205080204" pitchFamily="34" charset="-128"/>
              </a:rPr>
              <a:t>Judentum</a:t>
            </a:r>
            <a:r>
              <a:rPr lang="it-IT" altLang="it-IT" sz="2000" i="1" dirty="0">
                <a:solidFill>
                  <a:schemeClr val="bg1"/>
                </a:solidFill>
                <a:ea typeface="ＭＳ Ｐゴシック" panose="020B0600070205080204" pitchFamily="34" charset="-128"/>
              </a:rPr>
              <a:t> und </a:t>
            </a:r>
            <a:r>
              <a:rPr lang="it-IT" altLang="it-IT" sz="2000" i="1" dirty="0" err="1">
                <a:solidFill>
                  <a:schemeClr val="bg1"/>
                </a:solidFill>
                <a:ea typeface="ＭＳ Ｐゴシック" panose="020B0600070205080204" pitchFamily="34" charset="-128"/>
              </a:rPr>
              <a:t>Christentum</a:t>
            </a:r>
            <a:r>
              <a:rPr lang="it-IT" altLang="it-IT" sz="2000" i="1" dirty="0">
                <a:solidFill>
                  <a:schemeClr val="bg1"/>
                </a:solidFill>
                <a:ea typeface="ＭＳ Ｐゴシック" panose="020B0600070205080204" pitchFamily="34" charset="-128"/>
              </a:rPr>
              <a:t>»</a:t>
            </a:r>
            <a:r>
              <a:rPr lang="it-IT" altLang="it-IT" sz="2000" dirty="0">
                <a:solidFill>
                  <a:schemeClr val="bg1"/>
                </a:solidFill>
                <a:ea typeface="ＭＳ Ｐゴシック" panose="020B0600070205080204" pitchFamily="34" charset="-128"/>
              </a:rPr>
              <a:t>, a cura di D. </a:t>
            </a:r>
            <a:r>
              <a:rPr lang="it-IT" altLang="it-IT" sz="2000" dirty="0" err="1">
                <a:solidFill>
                  <a:schemeClr val="bg1"/>
                </a:solidFill>
                <a:ea typeface="ＭＳ Ｐゴシック" panose="020B0600070205080204" pitchFamily="34" charset="-128"/>
              </a:rPr>
              <a:t>Dormeyer</a:t>
            </a:r>
            <a:r>
              <a:rPr lang="it-IT" altLang="it-IT" sz="2000" dirty="0">
                <a:solidFill>
                  <a:schemeClr val="bg1"/>
                </a:solidFill>
                <a:ea typeface="ＭＳ Ｐゴシック" panose="020B0600070205080204" pitchFamily="34" charset="-128"/>
              </a:rPr>
              <a:t> – </a:t>
            </a:r>
            <a:r>
              <a:rPr lang="it-IT" altLang="it-IT" sz="2000" dirty="0" err="1">
                <a:solidFill>
                  <a:schemeClr val="bg1"/>
                </a:solidFill>
                <a:ea typeface="ＭＳ Ｐゴシック" panose="020B0600070205080204" pitchFamily="34" charset="-128"/>
              </a:rPr>
              <a:t>F</a:t>
            </a:r>
            <a:r>
              <a:rPr lang="it-IT" altLang="it-IT" sz="2000" dirty="0">
                <a:solidFill>
                  <a:schemeClr val="bg1"/>
                </a:solidFill>
                <a:ea typeface="ＭＳ Ｐゴシック" panose="020B0600070205080204" pitchFamily="34" charset="-128"/>
              </a:rPr>
              <a:t>. </a:t>
            </a:r>
            <a:r>
              <a:rPr lang="it-IT" altLang="it-IT" sz="2000" dirty="0" err="1">
                <a:solidFill>
                  <a:schemeClr val="bg1"/>
                </a:solidFill>
                <a:ea typeface="ＭＳ Ｐゴシック" panose="020B0600070205080204" pitchFamily="34" charset="-128"/>
              </a:rPr>
              <a:t>Siegert</a:t>
            </a:r>
            <a:r>
              <a:rPr lang="it-IT" altLang="it-IT" sz="2000" dirty="0">
                <a:solidFill>
                  <a:schemeClr val="bg1"/>
                </a:solidFill>
                <a:ea typeface="ＭＳ Ｐゴシック" panose="020B0600070205080204" pitchFamily="34" charset="-128"/>
              </a:rPr>
              <a:t> – </a:t>
            </a:r>
            <a:r>
              <a:rPr lang="it-IT" altLang="it-IT" sz="2000" dirty="0" err="1">
                <a:solidFill>
                  <a:schemeClr val="bg1"/>
                </a:solidFill>
                <a:ea typeface="ＭＳ Ｐゴシック" panose="020B0600070205080204" pitchFamily="34" charset="-128"/>
              </a:rPr>
              <a:t>J</a:t>
            </a:r>
            <a:r>
              <a:rPr lang="it-IT" altLang="it-IT" sz="2000" dirty="0">
                <a:solidFill>
                  <a:schemeClr val="bg1"/>
                </a:solidFill>
                <a:ea typeface="ＭＳ Ｐゴシック" panose="020B0600070205080204" pitchFamily="34" charset="-128"/>
              </a:rPr>
              <a:t>. </a:t>
            </a:r>
            <a:r>
              <a:rPr lang="it-IT" altLang="it-IT" sz="2000" dirty="0" err="1">
                <a:solidFill>
                  <a:schemeClr val="bg1"/>
                </a:solidFill>
                <a:ea typeface="ＭＳ Ｐゴシック" panose="020B0600070205080204" pitchFamily="34" charset="-128"/>
              </a:rPr>
              <a:t>Cornelis</a:t>
            </a:r>
            <a:r>
              <a:rPr lang="it-IT" altLang="it-IT" sz="2000" dirty="0">
                <a:solidFill>
                  <a:schemeClr val="bg1"/>
                </a:solidFill>
                <a:ea typeface="ＭＳ Ｐゴシック" panose="020B0600070205080204" pitchFamily="34" charset="-128"/>
              </a:rPr>
              <a:t> de </a:t>
            </a:r>
            <a:r>
              <a:rPr lang="it-IT" altLang="it-IT" sz="2000" dirty="0" err="1">
                <a:solidFill>
                  <a:schemeClr val="bg1"/>
                </a:solidFill>
                <a:ea typeface="ＭＳ Ｐゴシック" panose="020B0600070205080204" pitchFamily="34" charset="-128"/>
              </a:rPr>
              <a:t>Vos</a:t>
            </a:r>
            <a:r>
              <a:rPr lang="it-IT" altLang="it-IT" sz="2000" dirty="0">
                <a:solidFill>
                  <a:schemeClr val="bg1"/>
                </a:solidFill>
                <a:ea typeface="ＭＳ Ｐゴシック" panose="020B0600070205080204" pitchFamily="34" charset="-128"/>
              </a:rPr>
              <a:t>, </a:t>
            </a:r>
            <a:r>
              <a:rPr lang="it-IT" altLang="it-IT" sz="2000" dirty="0" err="1">
                <a:solidFill>
                  <a:schemeClr val="bg1"/>
                </a:solidFill>
                <a:ea typeface="ＭＳ Ｐゴシック" panose="020B0600070205080204" pitchFamily="34" charset="-128"/>
              </a:rPr>
              <a:t>Berlin</a:t>
            </a:r>
            <a:r>
              <a:rPr lang="it-IT" altLang="it-IT" sz="2000" dirty="0">
                <a:solidFill>
                  <a:schemeClr val="bg1"/>
                </a:solidFill>
                <a:ea typeface="ＭＳ Ｐゴシック" panose="020B0600070205080204" pitchFamily="34" charset="-128"/>
              </a:rPr>
              <a:t> 2006, pp. 5-26.</a:t>
            </a:r>
          </a:p>
          <a:p>
            <a:pPr algn="just"/>
            <a:r>
              <a:rPr lang="it-IT" altLang="it-IT" sz="2000" dirty="0">
                <a:solidFill>
                  <a:schemeClr val="bg1"/>
                </a:solidFill>
                <a:ea typeface="ＭＳ Ｐゴシック" panose="020B0600070205080204" pitchFamily="34" charset="-128"/>
              </a:rPr>
              <a:t>Tran 2001 = N. Tran, </a:t>
            </a:r>
            <a:r>
              <a:rPr lang="it-IT" sz="2000" i="1" dirty="0" err="1">
                <a:solidFill>
                  <a:schemeClr val="bg1"/>
                </a:solidFill>
              </a:rPr>
              <a:t>Les</a:t>
            </a:r>
            <a:r>
              <a:rPr lang="it-IT" sz="2000" i="1" dirty="0">
                <a:solidFill>
                  <a:schemeClr val="bg1"/>
                </a:solidFill>
              </a:rPr>
              <a:t> </a:t>
            </a:r>
            <a:r>
              <a:rPr lang="it-IT" sz="2000" i="1" dirty="0" err="1">
                <a:solidFill>
                  <a:schemeClr val="bg1"/>
                </a:solidFill>
              </a:rPr>
              <a:t>collèges</a:t>
            </a:r>
            <a:r>
              <a:rPr lang="it-IT" sz="2000" i="1" dirty="0">
                <a:solidFill>
                  <a:schemeClr val="bg1"/>
                </a:solidFill>
              </a:rPr>
              <a:t>, la </a:t>
            </a:r>
            <a:r>
              <a:rPr lang="it-IT" sz="2000" i="1" dirty="0" err="1">
                <a:solidFill>
                  <a:schemeClr val="bg1"/>
                </a:solidFill>
              </a:rPr>
              <a:t>communauté</a:t>
            </a:r>
            <a:r>
              <a:rPr lang="it-IT" sz="2000" i="1" dirty="0">
                <a:solidFill>
                  <a:schemeClr val="bg1"/>
                </a:solidFill>
              </a:rPr>
              <a:t> et le </a:t>
            </a:r>
            <a:r>
              <a:rPr lang="it-IT" sz="2000" i="1" dirty="0" err="1">
                <a:solidFill>
                  <a:schemeClr val="bg1"/>
                </a:solidFill>
              </a:rPr>
              <a:t>politique</a:t>
            </a:r>
            <a:r>
              <a:rPr lang="it-IT" sz="2000" i="1" dirty="0">
                <a:solidFill>
                  <a:schemeClr val="bg1"/>
                </a:solidFill>
              </a:rPr>
              <a:t> </a:t>
            </a:r>
            <a:r>
              <a:rPr lang="it-IT" sz="2000" i="1" dirty="0" err="1">
                <a:solidFill>
                  <a:schemeClr val="bg1"/>
                </a:solidFill>
              </a:rPr>
              <a:t>sous</a:t>
            </a:r>
            <a:r>
              <a:rPr lang="it-IT" sz="2000" i="1" dirty="0">
                <a:solidFill>
                  <a:schemeClr val="bg1"/>
                </a:solidFill>
              </a:rPr>
              <a:t> le </a:t>
            </a:r>
            <a:r>
              <a:rPr lang="it-IT" sz="2000" i="1" dirty="0" err="1">
                <a:solidFill>
                  <a:schemeClr val="bg1"/>
                </a:solidFill>
              </a:rPr>
              <a:t>haut</a:t>
            </a:r>
            <a:r>
              <a:rPr lang="it-IT" sz="2000" i="1" dirty="0">
                <a:solidFill>
                  <a:schemeClr val="bg1"/>
                </a:solidFill>
              </a:rPr>
              <a:t>-empire </a:t>
            </a:r>
            <a:r>
              <a:rPr lang="it-IT" sz="2000" i="1" dirty="0" err="1">
                <a:solidFill>
                  <a:schemeClr val="bg1"/>
                </a:solidFill>
              </a:rPr>
              <a:t>romain</a:t>
            </a:r>
            <a:r>
              <a:rPr lang="it-IT" sz="2000" i="1" dirty="0">
                <a:solidFill>
                  <a:schemeClr val="bg1"/>
                </a:solidFill>
              </a:rPr>
              <a:t>: </a:t>
            </a:r>
            <a:r>
              <a:rPr lang="it-IT" sz="2000" i="1" dirty="0" err="1">
                <a:solidFill>
                  <a:schemeClr val="bg1"/>
                </a:solidFill>
              </a:rPr>
              <a:t>historiographie</a:t>
            </a:r>
            <a:r>
              <a:rPr lang="it-IT" sz="2000" i="1" dirty="0">
                <a:solidFill>
                  <a:schemeClr val="bg1"/>
                </a:solidFill>
              </a:rPr>
              <a:t> </a:t>
            </a:r>
            <a:r>
              <a:rPr lang="it-IT" sz="2000" i="1" dirty="0" err="1">
                <a:solidFill>
                  <a:schemeClr val="bg1"/>
                </a:solidFill>
              </a:rPr>
              <a:t>du</a:t>
            </a:r>
            <a:r>
              <a:rPr lang="it-IT" sz="2000" i="1" dirty="0">
                <a:solidFill>
                  <a:schemeClr val="bg1"/>
                </a:solidFill>
              </a:rPr>
              <a:t> </a:t>
            </a:r>
            <a:r>
              <a:rPr lang="it-IT" sz="2000" i="1" dirty="0" err="1">
                <a:solidFill>
                  <a:schemeClr val="bg1"/>
                </a:solidFill>
              </a:rPr>
              <a:t>droit</a:t>
            </a:r>
            <a:r>
              <a:rPr lang="it-IT" sz="2000" i="1" dirty="0">
                <a:solidFill>
                  <a:schemeClr val="bg1"/>
                </a:solidFill>
              </a:rPr>
              <a:t> à la fin </a:t>
            </a:r>
            <a:r>
              <a:rPr lang="it-IT" sz="2000" i="1" dirty="0" err="1">
                <a:solidFill>
                  <a:schemeClr val="bg1"/>
                </a:solidFill>
              </a:rPr>
              <a:t>du</a:t>
            </a:r>
            <a:r>
              <a:rPr lang="it-IT" sz="2000" i="1" dirty="0">
                <a:solidFill>
                  <a:schemeClr val="bg1"/>
                </a:solidFill>
              </a:rPr>
              <a:t> </a:t>
            </a:r>
            <a:r>
              <a:rPr lang="it-IT" sz="2000" i="1" dirty="0" err="1">
                <a:solidFill>
                  <a:schemeClr val="bg1"/>
                </a:solidFill>
              </a:rPr>
              <a:t>XIXe</a:t>
            </a:r>
            <a:r>
              <a:rPr lang="it-IT" sz="2000" i="1" dirty="0">
                <a:solidFill>
                  <a:schemeClr val="bg1"/>
                </a:solidFill>
              </a:rPr>
              <a:t> </a:t>
            </a:r>
            <a:r>
              <a:rPr lang="it-IT" sz="2000" i="1" dirty="0" err="1">
                <a:solidFill>
                  <a:schemeClr val="bg1"/>
                </a:solidFill>
              </a:rPr>
              <a:t>siècle</a:t>
            </a:r>
            <a:r>
              <a:rPr lang="it-IT" sz="2000" i="1" dirty="0">
                <a:solidFill>
                  <a:schemeClr val="bg1"/>
                </a:solidFill>
              </a:rPr>
              <a:t>, «</a:t>
            </a:r>
            <a:r>
              <a:rPr lang="it-IT" sz="2000" i="1" dirty="0" err="1">
                <a:solidFill>
                  <a:schemeClr val="bg1"/>
                </a:solidFill>
              </a:rPr>
              <a:t>tradition</a:t>
            </a:r>
            <a:r>
              <a:rPr lang="it-IT" sz="2000" i="1" dirty="0">
                <a:solidFill>
                  <a:schemeClr val="bg1"/>
                </a:solidFill>
              </a:rPr>
              <a:t> </a:t>
            </a:r>
            <a:r>
              <a:rPr lang="it-IT" sz="2000" i="1" dirty="0" err="1">
                <a:solidFill>
                  <a:schemeClr val="bg1"/>
                </a:solidFill>
              </a:rPr>
              <a:t>sociologique</a:t>
            </a:r>
            <a:r>
              <a:rPr lang="it-IT" sz="2000" i="1" dirty="0">
                <a:solidFill>
                  <a:schemeClr val="bg1"/>
                </a:solidFill>
              </a:rPr>
              <a:t>» et </a:t>
            </a:r>
            <a:r>
              <a:rPr lang="it-IT" sz="2000" i="1" dirty="0" err="1">
                <a:solidFill>
                  <a:schemeClr val="bg1"/>
                </a:solidFill>
              </a:rPr>
              <a:t>quelques</a:t>
            </a:r>
            <a:r>
              <a:rPr lang="it-IT" sz="2000" i="1" dirty="0">
                <a:solidFill>
                  <a:schemeClr val="bg1"/>
                </a:solidFill>
              </a:rPr>
              <a:t> </a:t>
            </a:r>
            <a:r>
              <a:rPr lang="it-IT" sz="2000" i="1" dirty="0" err="1">
                <a:solidFill>
                  <a:schemeClr val="bg1"/>
                </a:solidFill>
              </a:rPr>
              <a:t>recherches</a:t>
            </a:r>
            <a:r>
              <a:rPr lang="it-IT" sz="2000" i="1" dirty="0">
                <a:solidFill>
                  <a:schemeClr val="bg1"/>
                </a:solidFill>
              </a:rPr>
              <a:t> </a:t>
            </a:r>
            <a:r>
              <a:rPr lang="it-IT" sz="2000" i="1" dirty="0" err="1">
                <a:solidFill>
                  <a:schemeClr val="bg1"/>
                </a:solidFill>
              </a:rPr>
              <a:t>contemporaines</a:t>
            </a:r>
            <a:r>
              <a:rPr lang="it-IT" sz="2000" dirty="0">
                <a:solidFill>
                  <a:schemeClr val="bg1"/>
                </a:solidFill>
              </a:rPr>
              <a:t>, «Cahiers </a:t>
            </a:r>
            <a:r>
              <a:rPr lang="it-IT" sz="2000" dirty="0" err="1">
                <a:solidFill>
                  <a:schemeClr val="bg1"/>
                </a:solidFill>
              </a:rPr>
              <a:t>du</a:t>
            </a:r>
            <a:r>
              <a:rPr lang="it-IT" sz="2000" dirty="0">
                <a:solidFill>
                  <a:schemeClr val="bg1"/>
                </a:solidFill>
              </a:rPr>
              <a:t> Centre Gustave </a:t>
            </a:r>
            <a:r>
              <a:rPr lang="it-IT" sz="2000" dirty="0" err="1">
                <a:solidFill>
                  <a:schemeClr val="bg1"/>
                </a:solidFill>
              </a:rPr>
              <a:t>Glotz</a:t>
            </a:r>
            <a:r>
              <a:rPr lang="it-IT" sz="2000" dirty="0">
                <a:solidFill>
                  <a:schemeClr val="bg1"/>
                </a:solidFill>
              </a:rPr>
              <a:t>», 12 (2001), pp. 181-198.</a:t>
            </a:r>
          </a:p>
          <a:p>
            <a:pPr algn="just"/>
            <a:r>
              <a:rPr lang="it-IT" sz="2000" dirty="0">
                <a:solidFill>
                  <a:schemeClr val="bg1"/>
                </a:solidFill>
              </a:rPr>
              <a:t>Tran 2020 = N. Tran, </a:t>
            </a:r>
            <a:r>
              <a:rPr lang="it-IT" sz="2000" i="1" dirty="0" err="1">
                <a:solidFill>
                  <a:schemeClr val="bg1"/>
                </a:solidFill>
              </a:rPr>
              <a:t>Les</a:t>
            </a:r>
            <a:r>
              <a:rPr lang="it-IT" sz="2000" i="1" dirty="0">
                <a:solidFill>
                  <a:schemeClr val="bg1"/>
                </a:solidFill>
              </a:rPr>
              <a:t> </a:t>
            </a:r>
            <a:r>
              <a:rPr lang="it-IT" sz="2000" i="1" dirty="0" err="1">
                <a:solidFill>
                  <a:schemeClr val="bg1"/>
                </a:solidFill>
              </a:rPr>
              <a:t>associations</a:t>
            </a:r>
            <a:r>
              <a:rPr lang="it-IT" sz="2000" i="1" dirty="0">
                <a:solidFill>
                  <a:schemeClr val="bg1"/>
                </a:solidFill>
              </a:rPr>
              <a:t> </a:t>
            </a:r>
            <a:r>
              <a:rPr lang="it-IT" sz="2000" i="1" dirty="0" err="1">
                <a:solidFill>
                  <a:schemeClr val="bg1"/>
                </a:solidFill>
              </a:rPr>
              <a:t>privées</a:t>
            </a:r>
            <a:r>
              <a:rPr lang="it-IT" sz="2000" i="1" dirty="0">
                <a:solidFill>
                  <a:schemeClr val="bg1"/>
                </a:solidFill>
              </a:rPr>
              <a:t> et le </a:t>
            </a:r>
            <a:r>
              <a:rPr lang="it-IT" sz="2000" i="1" dirty="0" err="1">
                <a:solidFill>
                  <a:schemeClr val="bg1"/>
                </a:solidFill>
              </a:rPr>
              <a:t>pouvoir</a:t>
            </a:r>
            <a:r>
              <a:rPr lang="it-IT" sz="2000" i="1" dirty="0">
                <a:solidFill>
                  <a:schemeClr val="bg1"/>
                </a:solidFill>
              </a:rPr>
              <a:t> </a:t>
            </a:r>
            <a:r>
              <a:rPr lang="it-IT" sz="2000" i="1" dirty="0" err="1">
                <a:solidFill>
                  <a:schemeClr val="bg1"/>
                </a:solidFill>
              </a:rPr>
              <a:t>impériale</a:t>
            </a:r>
            <a:r>
              <a:rPr lang="it-IT" sz="2000" i="1" dirty="0">
                <a:solidFill>
                  <a:schemeClr val="bg1"/>
                </a:solidFill>
              </a:rPr>
              <a:t> à Rome et </a:t>
            </a:r>
            <a:r>
              <a:rPr lang="it-IT" sz="2000" i="1" dirty="0" err="1">
                <a:solidFill>
                  <a:schemeClr val="bg1"/>
                </a:solidFill>
              </a:rPr>
              <a:t>ses</a:t>
            </a:r>
            <a:r>
              <a:rPr lang="it-IT" sz="2000" i="1" dirty="0">
                <a:solidFill>
                  <a:schemeClr val="bg1"/>
                </a:solidFill>
              </a:rPr>
              <a:t> </a:t>
            </a:r>
            <a:r>
              <a:rPr lang="it-IT" sz="2000" i="1" dirty="0" err="1">
                <a:solidFill>
                  <a:schemeClr val="bg1"/>
                </a:solidFill>
              </a:rPr>
              <a:t>environs</a:t>
            </a:r>
            <a:r>
              <a:rPr lang="it-IT" sz="2000" i="1" dirty="0">
                <a:solidFill>
                  <a:schemeClr val="bg1"/>
                </a:solidFill>
              </a:rPr>
              <a:t>, «</a:t>
            </a:r>
            <a:r>
              <a:rPr lang="it-IT" sz="2000" i="1" dirty="0" err="1">
                <a:solidFill>
                  <a:schemeClr val="bg1"/>
                </a:solidFill>
              </a:rPr>
              <a:t>Religion</a:t>
            </a:r>
            <a:r>
              <a:rPr lang="it-IT" sz="2000" i="1" dirty="0">
                <a:solidFill>
                  <a:schemeClr val="bg1"/>
                </a:solidFill>
              </a:rPr>
              <a:t> et </a:t>
            </a:r>
            <a:r>
              <a:rPr lang="it-IT" sz="2000" i="1" dirty="0" err="1">
                <a:solidFill>
                  <a:schemeClr val="bg1"/>
                </a:solidFill>
              </a:rPr>
              <a:t>pouvoir</a:t>
            </a:r>
            <a:r>
              <a:rPr lang="it-IT" sz="2000" i="1" dirty="0">
                <a:solidFill>
                  <a:schemeClr val="bg1"/>
                </a:solidFill>
              </a:rPr>
              <a:t> </a:t>
            </a:r>
            <a:r>
              <a:rPr lang="it-IT" sz="2000" i="1" dirty="0" err="1">
                <a:solidFill>
                  <a:schemeClr val="bg1"/>
                </a:solidFill>
              </a:rPr>
              <a:t>dans</a:t>
            </a:r>
            <a:r>
              <a:rPr lang="it-IT" sz="2000" i="1" dirty="0">
                <a:solidFill>
                  <a:schemeClr val="bg1"/>
                </a:solidFill>
              </a:rPr>
              <a:t> le monde </a:t>
            </a:r>
            <a:r>
              <a:rPr lang="it-IT" sz="2000" i="1" dirty="0" err="1">
                <a:solidFill>
                  <a:schemeClr val="bg1"/>
                </a:solidFill>
              </a:rPr>
              <a:t>romain</a:t>
            </a:r>
            <a:r>
              <a:rPr lang="it-IT" sz="2000" i="1" dirty="0">
                <a:solidFill>
                  <a:schemeClr val="bg1"/>
                </a:solidFill>
              </a:rPr>
              <a:t>. L'</a:t>
            </a:r>
            <a:r>
              <a:rPr lang="it-IT" sz="2000" i="1" dirty="0" err="1">
                <a:solidFill>
                  <a:schemeClr val="bg1"/>
                </a:solidFill>
              </a:rPr>
              <a:t>autel</a:t>
            </a:r>
            <a:r>
              <a:rPr lang="it-IT" sz="2000" i="1" dirty="0">
                <a:solidFill>
                  <a:schemeClr val="bg1"/>
                </a:solidFill>
              </a:rPr>
              <a:t> et la </a:t>
            </a:r>
            <a:r>
              <a:rPr lang="it-IT" sz="2000" i="1" dirty="0" err="1">
                <a:solidFill>
                  <a:schemeClr val="bg1"/>
                </a:solidFill>
              </a:rPr>
              <a:t>toge</a:t>
            </a:r>
            <a:r>
              <a:rPr lang="it-IT" sz="2000" i="1" dirty="0">
                <a:solidFill>
                  <a:schemeClr val="bg1"/>
                </a:solidFill>
              </a:rPr>
              <a:t>»</a:t>
            </a:r>
            <a:r>
              <a:rPr lang="it-IT" sz="2000" dirty="0">
                <a:solidFill>
                  <a:schemeClr val="bg1"/>
                </a:solidFill>
              </a:rPr>
              <a:t>,a cura di N. </a:t>
            </a:r>
            <a:r>
              <a:rPr lang="it-IT" sz="2000" dirty="0" err="1">
                <a:solidFill>
                  <a:schemeClr val="bg1"/>
                </a:solidFill>
              </a:rPr>
              <a:t>Belayche</a:t>
            </a:r>
            <a:r>
              <a:rPr lang="it-IT" sz="2000" dirty="0">
                <a:solidFill>
                  <a:schemeClr val="bg1"/>
                </a:solidFill>
              </a:rPr>
              <a:t> – S. </a:t>
            </a:r>
            <a:r>
              <a:rPr lang="it-IT" sz="2000" dirty="0" err="1">
                <a:solidFill>
                  <a:schemeClr val="bg1"/>
                </a:solidFill>
              </a:rPr>
              <a:t>Estienne</a:t>
            </a:r>
            <a:r>
              <a:rPr lang="it-IT" sz="2000" dirty="0">
                <a:solidFill>
                  <a:schemeClr val="bg1"/>
                </a:solidFill>
              </a:rPr>
              <a:t>, Rennes 2020, pp. 191-207.</a:t>
            </a:r>
          </a:p>
          <a:p>
            <a:pPr algn="just"/>
            <a:r>
              <a:rPr lang="it-IT" altLang="it-IT" sz="2000" dirty="0" err="1">
                <a:solidFill>
                  <a:schemeClr val="bg1"/>
                </a:solidFill>
                <a:ea typeface="ＭＳ Ｐゴシック" panose="020B0600070205080204" pitchFamily="34" charset="-128"/>
              </a:rPr>
              <a:t>F</a:t>
            </a:r>
            <a:r>
              <a:rPr lang="it-IT" altLang="it-IT" sz="2000" dirty="0">
                <a:solidFill>
                  <a:schemeClr val="bg1"/>
                </a:solidFill>
                <a:ea typeface="ＭＳ Ｐゴシック" panose="020B0600070205080204" pitchFamily="34" charset="-128"/>
              </a:rPr>
              <a:t>. </a:t>
            </a:r>
            <a:r>
              <a:rPr lang="it-IT" altLang="it-IT" sz="2000" dirty="0" err="1">
                <a:solidFill>
                  <a:schemeClr val="bg1"/>
                </a:solidFill>
                <a:ea typeface="ＭＳ Ｐゴシック" panose="020B0600070205080204" pitchFamily="34" charset="-128"/>
              </a:rPr>
              <a:t>Haeperen</a:t>
            </a:r>
            <a:r>
              <a:rPr lang="it-IT" altLang="it-IT" sz="2000" dirty="0">
                <a:solidFill>
                  <a:schemeClr val="bg1"/>
                </a:solidFill>
                <a:ea typeface="ＭＳ Ｐゴシック" panose="020B0600070205080204" pitchFamily="34" charset="-128"/>
              </a:rPr>
              <a:t>, </a:t>
            </a:r>
            <a:r>
              <a:rPr lang="it-IT" sz="2000" i="1" dirty="0" err="1">
                <a:solidFill>
                  <a:schemeClr val="bg1"/>
                </a:solidFill>
              </a:rPr>
              <a:t>Dieux</a:t>
            </a:r>
            <a:r>
              <a:rPr lang="it-IT" sz="2000" i="1" dirty="0">
                <a:solidFill>
                  <a:schemeClr val="bg1"/>
                </a:solidFill>
              </a:rPr>
              <a:t> et </a:t>
            </a:r>
            <a:r>
              <a:rPr lang="it-IT" sz="2000" i="1" dirty="0" err="1">
                <a:solidFill>
                  <a:schemeClr val="bg1"/>
                </a:solidFill>
              </a:rPr>
              <a:t>hommes</a:t>
            </a:r>
            <a:r>
              <a:rPr lang="it-IT" sz="2000" i="1" dirty="0">
                <a:solidFill>
                  <a:schemeClr val="bg1"/>
                </a:solidFill>
              </a:rPr>
              <a:t> à Ostie, </a:t>
            </a:r>
            <a:r>
              <a:rPr lang="it-IT" sz="2000" i="1" dirty="0" err="1">
                <a:solidFill>
                  <a:schemeClr val="bg1"/>
                </a:solidFill>
              </a:rPr>
              <a:t>port</a:t>
            </a:r>
            <a:r>
              <a:rPr lang="it-IT" sz="2000" i="1" dirty="0">
                <a:solidFill>
                  <a:schemeClr val="bg1"/>
                </a:solidFill>
              </a:rPr>
              <a:t> de Rome (</a:t>
            </a:r>
            <a:r>
              <a:rPr lang="it-IT" sz="2000" i="1" dirty="0" err="1">
                <a:solidFill>
                  <a:schemeClr val="bg1"/>
                </a:solidFill>
              </a:rPr>
              <a:t>IIIe</a:t>
            </a:r>
            <a:r>
              <a:rPr lang="it-IT" sz="2000" i="1" dirty="0">
                <a:solidFill>
                  <a:schemeClr val="bg1"/>
                </a:solidFill>
              </a:rPr>
              <a:t> s. </a:t>
            </a:r>
            <a:r>
              <a:rPr lang="it-IT" sz="2000" i="1" dirty="0" err="1">
                <a:solidFill>
                  <a:schemeClr val="bg1"/>
                </a:solidFill>
              </a:rPr>
              <a:t>av</a:t>
            </a:r>
            <a:r>
              <a:rPr lang="it-IT" sz="2000" i="1" dirty="0">
                <a:solidFill>
                  <a:schemeClr val="bg1"/>
                </a:solidFill>
              </a:rPr>
              <a:t>. J.-C. – Ve s. apr. J.-C.)</a:t>
            </a:r>
            <a:r>
              <a:rPr lang="it-IT" sz="2000" dirty="0">
                <a:solidFill>
                  <a:schemeClr val="bg1"/>
                </a:solidFill>
              </a:rPr>
              <a:t>, Paris 2020.</a:t>
            </a:r>
            <a:endParaRPr lang="en-US" altLang="it-IT" sz="2000" dirty="0">
              <a:solidFill>
                <a:schemeClr val="bg1"/>
              </a:solidFill>
              <a:ea typeface="ＭＳ Ｐゴシック" panose="020B0600070205080204" pitchFamily="34" charset="-128"/>
            </a:endParaRPr>
          </a:p>
          <a:p>
            <a:pPr algn="just"/>
            <a:r>
              <a:rPr lang="en-US" altLang="it-IT" sz="2000" dirty="0">
                <a:solidFill>
                  <a:schemeClr val="bg1"/>
                </a:solidFill>
                <a:ea typeface="ＭＳ Ｐゴシック" panose="020B0600070205080204" pitchFamily="34" charset="-128"/>
              </a:rPr>
              <a:t>Van den Hoven 1996 = B. Van den Hoven, </a:t>
            </a:r>
            <a:r>
              <a:rPr lang="it-IT" sz="2000" i="1" dirty="0">
                <a:solidFill>
                  <a:schemeClr val="bg1"/>
                </a:solidFill>
              </a:rPr>
              <a:t>Work in Ancient and </a:t>
            </a:r>
            <a:r>
              <a:rPr lang="it-IT" sz="2000" i="1" dirty="0" err="1">
                <a:solidFill>
                  <a:schemeClr val="bg1"/>
                </a:solidFill>
              </a:rPr>
              <a:t>Medieval</a:t>
            </a:r>
            <a:r>
              <a:rPr lang="it-IT" sz="2000" i="1" dirty="0">
                <a:solidFill>
                  <a:schemeClr val="bg1"/>
                </a:solidFill>
              </a:rPr>
              <a:t> </a:t>
            </a:r>
            <a:r>
              <a:rPr lang="it-IT" sz="2000" i="1" dirty="0" err="1">
                <a:solidFill>
                  <a:schemeClr val="bg1"/>
                </a:solidFill>
              </a:rPr>
              <a:t>Thought</a:t>
            </a:r>
            <a:r>
              <a:rPr lang="it-IT" sz="2000" i="1" dirty="0">
                <a:solidFill>
                  <a:schemeClr val="bg1"/>
                </a:solidFill>
              </a:rPr>
              <a:t>. Ancient </a:t>
            </a:r>
            <a:r>
              <a:rPr lang="it-IT" sz="2000" i="1" dirty="0" err="1">
                <a:solidFill>
                  <a:schemeClr val="bg1"/>
                </a:solidFill>
              </a:rPr>
              <a:t>Philosophers</a:t>
            </a:r>
            <a:r>
              <a:rPr lang="it-IT" sz="2000" i="1" dirty="0">
                <a:solidFill>
                  <a:schemeClr val="bg1"/>
                </a:solidFill>
              </a:rPr>
              <a:t>, </a:t>
            </a:r>
            <a:r>
              <a:rPr lang="it-IT" sz="2000" i="1" dirty="0" err="1">
                <a:solidFill>
                  <a:schemeClr val="bg1"/>
                </a:solidFill>
              </a:rPr>
              <a:t>Medieval</a:t>
            </a:r>
            <a:r>
              <a:rPr lang="it-IT" sz="2000" i="1" dirty="0">
                <a:solidFill>
                  <a:schemeClr val="bg1"/>
                </a:solidFill>
              </a:rPr>
              <a:t> </a:t>
            </a:r>
            <a:r>
              <a:rPr lang="it-IT" sz="2000" i="1" dirty="0" err="1">
                <a:solidFill>
                  <a:schemeClr val="bg1"/>
                </a:solidFill>
              </a:rPr>
              <a:t>Monks</a:t>
            </a:r>
            <a:r>
              <a:rPr lang="it-IT" sz="2000" i="1" dirty="0">
                <a:solidFill>
                  <a:schemeClr val="bg1"/>
                </a:solidFill>
              </a:rPr>
              <a:t> and </a:t>
            </a:r>
            <a:r>
              <a:rPr lang="it-IT" sz="2000" i="1" dirty="0" err="1">
                <a:solidFill>
                  <a:schemeClr val="bg1"/>
                </a:solidFill>
              </a:rPr>
              <a:t>Theologians</a:t>
            </a:r>
            <a:r>
              <a:rPr lang="it-IT" sz="2000" i="1" dirty="0">
                <a:solidFill>
                  <a:schemeClr val="bg1"/>
                </a:solidFill>
              </a:rPr>
              <a:t> and </a:t>
            </a:r>
            <a:r>
              <a:rPr lang="it-IT" sz="2000" i="1" dirty="0" err="1">
                <a:solidFill>
                  <a:schemeClr val="bg1"/>
                </a:solidFill>
              </a:rPr>
              <a:t>their</a:t>
            </a:r>
            <a:r>
              <a:rPr lang="it-IT" sz="2000" i="1" dirty="0">
                <a:solidFill>
                  <a:schemeClr val="bg1"/>
                </a:solidFill>
              </a:rPr>
              <a:t> </a:t>
            </a:r>
            <a:r>
              <a:rPr lang="it-IT" sz="2000" i="1" dirty="0" err="1">
                <a:solidFill>
                  <a:schemeClr val="bg1"/>
                </a:solidFill>
              </a:rPr>
              <a:t>Concept</a:t>
            </a:r>
            <a:r>
              <a:rPr lang="it-IT" sz="2000" i="1" dirty="0">
                <a:solidFill>
                  <a:schemeClr val="bg1"/>
                </a:solidFill>
              </a:rPr>
              <a:t> of Work</a:t>
            </a:r>
            <a:r>
              <a:rPr lang="it-IT" sz="2000" dirty="0">
                <a:solidFill>
                  <a:schemeClr val="bg1"/>
                </a:solidFill>
              </a:rPr>
              <a:t>, Amsterdam 1996.</a:t>
            </a:r>
            <a:endParaRPr lang="en-US" altLang="it-IT" sz="2000" dirty="0">
              <a:solidFill>
                <a:schemeClr val="bg1"/>
              </a:solidFill>
              <a:ea typeface="ＭＳ Ｐゴシック" panose="020B0600070205080204" pitchFamily="34" charset="-128"/>
            </a:endParaRPr>
          </a:p>
          <a:p>
            <a:pPr algn="just"/>
            <a:r>
              <a:rPr lang="en-US" altLang="it-IT" sz="2000" dirty="0" err="1">
                <a:solidFill>
                  <a:schemeClr val="bg1"/>
                </a:solidFill>
                <a:ea typeface="ＭＳ Ｐゴシック" panose="020B0600070205080204" pitchFamily="34" charset="-128"/>
              </a:rPr>
              <a:t>Vernant</a:t>
            </a:r>
            <a:r>
              <a:rPr lang="en-US" altLang="it-IT" sz="2000" dirty="0">
                <a:solidFill>
                  <a:schemeClr val="bg1"/>
                </a:solidFill>
                <a:ea typeface="ＭＳ Ｐゴシック" panose="020B0600070205080204" pitchFamily="34" charset="-128"/>
              </a:rPr>
              <a:t> – Vidal-</a:t>
            </a:r>
            <a:r>
              <a:rPr lang="en-US" altLang="it-IT" sz="2000" dirty="0" err="1">
                <a:solidFill>
                  <a:schemeClr val="bg1"/>
                </a:solidFill>
                <a:ea typeface="ＭＳ Ｐゴシック" panose="020B0600070205080204" pitchFamily="34" charset="-128"/>
              </a:rPr>
              <a:t>Naquet</a:t>
            </a:r>
            <a:r>
              <a:rPr lang="en-US" altLang="it-IT" sz="2000" dirty="0">
                <a:solidFill>
                  <a:schemeClr val="bg1"/>
                </a:solidFill>
                <a:ea typeface="ＭＳ Ｐゴシック" panose="020B0600070205080204" pitchFamily="34" charset="-128"/>
              </a:rPr>
              <a:t> 1988 = J.-P. </a:t>
            </a:r>
            <a:r>
              <a:rPr lang="en-US" altLang="it-IT" sz="2000" dirty="0" err="1">
                <a:solidFill>
                  <a:schemeClr val="bg1"/>
                </a:solidFill>
                <a:ea typeface="ＭＳ Ｐゴシック" panose="020B0600070205080204" pitchFamily="34" charset="-128"/>
              </a:rPr>
              <a:t>Vernant</a:t>
            </a:r>
            <a:r>
              <a:rPr lang="en-US" altLang="it-IT" sz="2000" dirty="0">
                <a:solidFill>
                  <a:schemeClr val="bg1"/>
                </a:solidFill>
                <a:ea typeface="ＭＳ Ｐゴシック" panose="020B0600070205080204" pitchFamily="34" charset="-128"/>
              </a:rPr>
              <a:t> – P. Vidal-</a:t>
            </a:r>
            <a:r>
              <a:rPr lang="en-US" altLang="it-IT" sz="2000" dirty="0" err="1">
                <a:solidFill>
                  <a:schemeClr val="bg1"/>
                </a:solidFill>
                <a:ea typeface="ＭＳ Ｐゴシック" panose="020B0600070205080204" pitchFamily="34" charset="-128"/>
              </a:rPr>
              <a:t>Naquet</a:t>
            </a:r>
            <a:r>
              <a:rPr lang="en-US" altLang="it-IT" sz="2000" dirty="0">
                <a:solidFill>
                  <a:schemeClr val="bg1"/>
                </a:solidFill>
                <a:ea typeface="ＭＳ Ｐゴシック" panose="020B0600070205080204" pitchFamily="34" charset="-128"/>
              </a:rPr>
              <a:t>, </a:t>
            </a:r>
            <a:r>
              <a:rPr lang="en-US" altLang="it-IT" sz="2000" i="1" dirty="0">
                <a:solidFill>
                  <a:schemeClr val="bg1"/>
                </a:solidFill>
                <a:ea typeface="ＭＳ Ｐゴシック" panose="020B0600070205080204" pitchFamily="34" charset="-128"/>
              </a:rPr>
              <a:t>Travail &amp; </a:t>
            </a:r>
            <a:r>
              <a:rPr lang="en-US" altLang="it-IT" sz="2000" i="1" dirty="0" err="1">
                <a:solidFill>
                  <a:schemeClr val="bg1"/>
                </a:solidFill>
                <a:ea typeface="ＭＳ Ｐゴシック" panose="020B0600070205080204" pitchFamily="34" charset="-128"/>
              </a:rPr>
              <a:t>esclavage</a:t>
            </a:r>
            <a:r>
              <a:rPr lang="en-US" altLang="it-IT" sz="2000" i="1" dirty="0">
                <a:solidFill>
                  <a:schemeClr val="bg1"/>
                </a:solidFill>
                <a:ea typeface="ＭＳ Ｐゴシック" panose="020B0600070205080204" pitchFamily="34" charset="-128"/>
              </a:rPr>
              <a:t> </a:t>
            </a:r>
            <a:r>
              <a:rPr lang="en-US" altLang="it-IT" sz="2000" i="1" dirty="0" err="1">
                <a:solidFill>
                  <a:schemeClr val="bg1"/>
                </a:solidFill>
                <a:ea typeface="ＭＳ Ｐゴシック" panose="020B0600070205080204" pitchFamily="34" charset="-128"/>
              </a:rPr>
              <a:t>en</a:t>
            </a:r>
            <a:r>
              <a:rPr lang="en-US" altLang="it-IT" sz="2000" i="1" dirty="0">
                <a:solidFill>
                  <a:schemeClr val="bg1"/>
                </a:solidFill>
                <a:ea typeface="ＭＳ Ｐゴシック" panose="020B0600070205080204" pitchFamily="34" charset="-128"/>
              </a:rPr>
              <a:t> </a:t>
            </a:r>
            <a:r>
              <a:rPr lang="en-US" altLang="it-IT" sz="2000" i="1" dirty="0" err="1">
                <a:solidFill>
                  <a:schemeClr val="bg1"/>
                </a:solidFill>
                <a:ea typeface="ＭＳ Ｐゴシック" panose="020B0600070205080204" pitchFamily="34" charset="-128"/>
              </a:rPr>
              <a:t>Grèce</a:t>
            </a:r>
            <a:r>
              <a:rPr lang="en-US" altLang="it-IT" sz="2000" i="1" dirty="0">
                <a:solidFill>
                  <a:schemeClr val="bg1"/>
                </a:solidFill>
                <a:ea typeface="ＭＳ Ｐゴシック" panose="020B0600070205080204" pitchFamily="34" charset="-128"/>
              </a:rPr>
              <a:t> </a:t>
            </a:r>
            <a:r>
              <a:rPr lang="en-US" altLang="it-IT" sz="2000" i="1" dirty="0" err="1">
                <a:solidFill>
                  <a:schemeClr val="bg1"/>
                </a:solidFill>
                <a:ea typeface="ＭＳ Ｐゴシック" panose="020B0600070205080204" pitchFamily="34" charset="-128"/>
              </a:rPr>
              <a:t>ancienne</a:t>
            </a:r>
            <a:r>
              <a:rPr lang="en-US" altLang="it-IT" sz="2000" dirty="0">
                <a:solidFill>
                  <a:schemeClr val="bg1"/>
                </a:solidFill>
                <a:ea typeface="ＭＳ Ｐゴシック" panose="020B0600070205080204" pitchFamily="34" charset="-128"/>
              </a:rPr>
              <a:t>, </a:t>
            </a:r>
            <a:r>
              <a:rPr lang="en-US" altLang="it-IT" sz="2000" dirty="0" err="1">
                <a:solidFill>
                  <a:schemeClr val="bg1"/>
                </a:solidFill>
                <a:ea typeface="ＭＳ Ｐゴシック" panose="020B0600070205080204" pitchFamily="34" charset="-128"/>
              </a:rPr>
              <a:t>Bruxelles</a:t>
            </a:r>
            <a:r>
              <a:rPr lang="en-US" altLang="it-IT" sz="2000" dirty="0">
                <a:solidFill>
                  <a:schemeClr val="bg1"/>
                </a:solidFill>
                <a:ea typeface="ＭＳ Ｐゴシック" panose="020B0600070205080204" pitchFamily="34" charset="-128"/>
              </a:rPr>
              <a:t> 1988.</a:t>
            </a:r>
            <a:endParaRPr lang="it-IT" sz="2000" dirty="0">
              <a:solidFill>
                <a:schemeClr val="bg1"/>
              </a:solidFill>
            </a:endParaRPr>
          </a:p>
        </p:txBody>
      </p:sp>
    </p:spTree>
    <p:extLst>
      <p:ext uri="{BB962C8B-B14F-4D97-AF65-F5344CB8AC3E}">
        <p14:creationId xmlns:p14="http://schemas.microsoft.com/office/powerpoint/2010/main" val="294412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58EA1C-CAF3-B14A-BD01-052931440ED9}"/>
              </a:ext>
            </a:extLst>
          </p:cNvPr>
          <p:cNvSpPr>
            <a:spLocks noGrp="1"/>
          </p:cNvSpPr>
          <p:nvPr>
            <p:ph type="title"/>
          </p:nvPr>
        </p:nvSpPr>
        <p:spPr/>
        <p:txBody>
          <a:bodyPr/>
          <a:lstStyle/>
          <a:p>
            <a:pPr algn="ctr"/>
            <a:r>
              <a:rPr lang="it-IT" dirty="0">
                <a:solidFill>
                  <a:schemeClr val="bg1"/>
                </a:solidFill>
              </a:rPr>
              <a:t>Il focus sulle pratiche religiose</a:t>
            </a:r>
          </a:p>
        </p:txBody>
      </p:sp>
      <p:sp>
        <p:nvSpPr>
          <p:cNvPr id="3" name="Segnaposto contenuto 2">
            <a:extLst>
              <a:ext uri="{FF2B5EF4-FFF2-40B4-BE49-F238E27FC236}">
                <a16:creationId xmlns:a16="http://schemas.microsoft.com/office/drawing/2014/main" xmlns="" id="{5E363CA0-C8F0-DF4F-9D8F-3A88864A1ADA}"/>
              </a:ext>
            </a:extLst>
          </p:cNvPr>
          <p:cNvSpPr>
            <a:spLocks noGrp="1"/>
          </p:cNvSpPr>
          <p:nvPr>
            <p:ph idx="1"/>
          </p:nvPr>
        </p:nvSpPr>
        <p:spPr/>
        <p:txBody>
          <a:bodyPr anchor="ctr">
            <a:normAutofit fontScale="85000" lnSpcReduction="20000"/>
          </a:bodyPr>
          <a:lstStyle/>
          <a:p>
            <a:pPr algn="just"/>
            <a:r>
              <a:rPr lang="it-IT" dirty="0">
                <a:solidFill>
                  <a:schemeClr val="bg1"/>
                </a:solidFill>
              </a:rPr>
              <a:t>Allargando lo sguardo ad altre epoche storiche, posto importante negli studi sul rapporto tra religione e lavoro hanno le ricerche sull'idea di lavoro nei diversi sistemi religiosi.</a:t>
            </a:r>
          </a:p>
          <a:p>
            <a:pPr lvl="1" algn="just"/>
            <a:r>
              <a:rPr lang="it-IT" dirty="0">
                <a:solidFill>
                  <a:schemeClr val="bg1"/>
                </a:solidFill>
              </a:rPr>
              <a:t>Per il mondo antico si segnalano in effetti importanti lavori sull'idea del lavoro nel Cristianesimo delle origini (</a:t>
            </a:r>
            <a:r>
              <a:rPr lang="it-IT" dirty="0" err="1">
                <a:solidFill>
                  <a:schemeClr val="bg1"/>
                </a:solidFill>
              </a:rPr>
              <a:t>Carrié</a:t>
            </a:r>
            <a:r>
              <a:rPr lang="it-IT" dirty="0">
                <a:solidFill>
                  <a:schemeClr val="bg1"/>
                </a:solidFill>
              </a:rPr>
              <a:t> 2006, </a:t>
            </a:r>
            <a:r>
              <a:rPr lang="it-IT" dirty="0" err="1">
                <a:solidFill>
                  <a:schemeClr val="bg1"/>
                </a:solidFill>
              </a:rPr>
              <a:t>Giannarelli</a:t>
            </a:r>
            <a:r>
              <a:rPr lang="it-IT" dirty="0">
                <a:solidFill>
                  <a:schemeClr val="bg1"/>
                </a:solidFill>
              </a:rPr>
              <a:t> 1986, Giardina 1991, </a:t>
            </a:r>
            <a:r>
              <a:rPr lang="it-IT" dirty="0" err="1">
                <a:solidFill>
                  <a:schemeClr val="bg1"/>
                </a:solidFill>
              </a:rPr>
              <a:t>MacCormack</a:t>
            </a:r>
            <a:r>
              <a:rPr lang="it-IT" dirty="0">
                <a:solidFill>
                  <a:schemeClr val="bg1"/>
                </a:solidFill>
              </a:rPr>
              <a:t> 2002, </a:t>
            </a:r>
            <a:r>
              <a:rPr lang="it-IT" dirty="0" err="1">
                <a:solidFill>
                  <a:schemeClr val="bg1"/>
                </a:solidFill>
              </a:rPr>
              <a:t>Salamito</a:t>
            </a:r>
            <a:r>
              <a:rPr lang="it-IT" dirty="0">
                <a:solidFill>
                  <a:schemeClr val="bg1"/>
                </a:solidFill>
              </a:rPr>
              <a:t> 2006).</a:t>
            </a:r>
          </a:p>
          <a:p>
            <a:pPr algn="just"/>
            <a:r>
              <a:rPr lang="it-IT" dirty="0">
                <a:solidFill>
                  <a:schemeClr val="bg1"/>
                </a:solidFill>
              </a:rPr>
              <a:t>In assenza di un "sistema" religioso, di testi sacri canonici e dei loro commenti nella Grecia e della Roma classiche, oggetto di un'analisi simile sono state piuttosto le opere filosofiche di Platone, Senofonte, Aristotele, Cicerone, Seneca.</a:t>
            </a:r>
          </a:p>
          <a:p>
            <a:pPr lvl="1" algn="just"/>
            <a:r>
              <a:rPr lang="it-IT" dirty="0">
                <a:solidFill>
                  <a:schemeClr val="bg1"/>
                </a:solidFill>
              </a:rPr>
              <a:t>Indicativo di questa diversità di approcci il titolo dell'importante monografia Van </a:t>
            </a:r>
            <a:r>
              <a:rPr lang="it-IT" dirty="0" err="1">
                <a:solidFill>
                  <a:schemeClr val="bg1"/>
                </a:solidFill>
              </a:rPr>
              <a:t>den</a:t>
            </a:r>
            <a:r>
              <a:rPr lang="it-IT" dirty="0">
                <a:solidFill>
                  <a:schemeClr val="bg1"/>
                </a:solidFill>
              </a:rPr>
              <a:t> </a:t>
            </a:r>
            <a:r>
              <a:rPr lang="it-IT" dirty="0" err="1">
                <a:solidFill>
                  <a:schemeClr val="bg1"/>
                </a:solidFill>
              </a:rPr>
              <a:t>Hoven</a:t>
            </a:r>
            <a:r>
              <a:rPr lang="it-IT" dirty="0">
                <a:solidFill>
                  <a:schemeClr val="bg1"/>
                </a:solidFill>
              </a:rPr>
              <a:t> 1996: </a:t>
            </a:r>
            <a:r>
              <a:rPr lang="it-IT" i="1" dirty="0">
                <a:solidFill>
                  <a:schemeClr val="bg1"/>
                </a:solidFill>
              </a:rPr>
              <a:t>Work in Ancient and </a:t>
            </a:r>
            <a:r>
              <a:rPr lang="it-IT" i="1" dirty="0" err="1">
                <a:solidFill>
                  <a:schemeClr val="bg1"/>
                </a:solidFill>
              </a:rPr>
              <a:t>Medieval</a:t>
            </a:r>
            <a:r>
              <a:rPr lang="it-IT" i="1" dirty="0">
                <a:solidFill>
                  <a:schemeClr val="bg1"/>
                </a:solidFill>
              </a:rPr>
              <a:t> </a:t>
            </a:r>
            <a:r>
              <a:rPr lang="it-IT" i="1" dirty="0" err="1">
                <a:solidFill>
                  <a:schemeClr val="bg1"/>
                </a:solidFill>
              </a:rPr>
              <a:t>Thought</a:t>
            </a:r>
            <a:r>
              <a:rPr lang="it-IT" i="1" dirty="0">
                <a:solidFill>
                  <a:schemeClr val="bg1"/>
                </a:solidFill>
              </a:rPr>
              <a:t>. </a:t>
            </a:r>
            <a:r>
              <a:rPr lang="it-IT" i="1" u="sng" dirty="0">
                <a:solidFill>
                  <a:schemeClr val="bg1"/>
                </a:solidFill>
              </a:rPr>
              <a:t>Ancient </a:t>
            </a:r>
            <a:r>
              <a:rPr lang="it-IT" i="1" u="sng" dirty="0" err="1">
                <a:solidFill>
                  <a:schemeClr val="bg1"/>
                </a:solidFill>
              </a:rPr>
              <a:t>Philosophers</a:t>
            </a:r>
            <a:r>
              <a:rPr lang="it-IT" i="1" dirty="0">
                <a:solidFill>
                  <a:schemeClr val="bg1"/>
                </a:solidFill>
              </a:rPr>
              <a:t>, </a:t>
            </a:r>
            <a:r>
              <a:rPr lang="it-IT" i="1" u="sng" dirty="0" err="1">
                <a:solidFill>
                  <a:schemeClr val="bg1"/>
                </a:solidFill>
              </a:rPr>
              <a:t>Medieval</a:t>
            </a:r>
            <a:r>
              <a:rPr lang="it-IT" i="1" u="sng" dirty="0">
                <a:solidFill>
                  <a:schemeClr val="bg1"/>
                </a:solidFill>
              </a:rPr>
              <a:t> </a:t>
            </a:r>
            <a:r>
              <a:rPr lang="it-IT" i="1" u="sng" dirty="0" err="1">
                <a:solidFill>
                  <a:schemeClr val="bg1"/>
                </a:solidFill>
              </a:rPr>
              <a:t>Monks</a:t>
            </a:r>
            <a:r>
              <a:rPr lang="it-IT" i="1" u="sng" dirty="0">
                <a:solidFill>
                  <a:schemeClr val="bg1"/>
                </a:solidFill>
              </a:rPr>
              <a:t> and </a:t>
            </a:r>
            <a:r>
              <a:rPr lang="it-IT" i="1" u="sng" dirty="0" err="1">
                <a:solidFill>
                  <a:schemeClr val="bg1"/>
                </a:solidFill>
              </a:rPr>
              <a:t>Theologians</a:t>
            </a:r>
            <a:r>
              <a:rPr lang="it-IT" i="1" u="sng" dirty="0">
                <a:solidFill>
                  <a:schemeClr val="bg1"/>
                </a:solidFill>
              </a:rPr>
              <a:t> </a:t>
            </a:r>
            <a:r>
              <a:rPr lang="it-IT" i="1" dirty="0">
                <a:solidFill>
                  <a:schemeClr val="bg1"/>
                </a:solidFill>
              </a:rPr>
              <a:t>and </a:t>
            </a:r>
            <a:r>
              <a:rPr lang="it-IT" i="1" dirty="0" err="1">
                <a:solidFill>
                  <a:schemeClr val="bg1"/>
                </a:solidFill>
              </a:rPr>
              <a:t>their</a:t>
            </a:r>
            <a:r>
              <a:rPr lang="it-IT" i="1" dirty="0">
                <a:solidFill>
                  <a:schemeClr val="bg1"/>
                </a:solidFill>
              </a:rPr>
              <a:t> </a:t>
            </a:r>
            <a:r>
              <a:rPr lang="it-IT" i="1" dirty="0" err="1">
                <a:solidFill>
                  <a:schemeClr val="bg1"/>
                </a:solidFill>
              </a:rPr>
              <a:t>Concept</a:t>
            </a:r>
            <a:r>
              <a:rPr lang="it-IT" i="1" dirty="0">
                <a:solidFill>
                  <a:schemeClr val="bg1"/>
                </a:solidFill>
              </a:rPr>
              <a:t> of Work </a:t>
            </a:r>
            <a:r>
              <a:rPr lang="it-IT" dirty="0">
                <a:solidFill>
                  <a:schemeClr val="bg1"/>
                </a:solidFill>
              </a:rPr>
              <a:t>e il curioso dialogo messo in scena da </a:t>
            </a:r>
            <a:r>
              <a:rPr lang="it-IT" dirty="0" err="1">
                <a:solidFill>
                  <a:schemeClr val="bg1"/>
                </a:solidFill>
              </a:rPr>
              <a:t>Siegert</a:t>
            </a:r>
            <a:r>
              <a:rPr lang="it-IT" dirty="0">
                <a:solidFill>
                  <a:schemeClr val="bg1"/>
                </a:solidFill>
              </a:rPr>
              <a:t> 2006 tra Plutarco e l'evangelista Giovanni.</a:t>
            </a:r>
          </a:p>
          <a:p>
            <a:pPr algn="just"/>
            <a:r>
              <a:rPr lang="it-IT" dirty="0">
                <a:solidFill>
                  <a:schemeClr val="bg1"/>
                </a:solidFill>
              </a:rPr>
              <a:t>Nelle due civiltà classiche l'approccio più propriamente religioso si è concentrato sulle multiformi pratiche religiose dei lavoratori.</a:t>
            </a:r>
          </a:p>
        </p:txBody>
      </p:sp>
    </p:spTree>
    <p:extLst>
      <p:ext uri="{BB962C8B-B14F-4D97-AF65-F5344CB8AC3E}">
        <p14:creationId xmlns:p14="http://schemas.microsoft.com/office/powerpoint/2010/main" val="2883454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118085E-6742-DD4B-A421-8E820ED285C2}"/>
              </a:ext>
            </a:extLst>
          </p:cNvPr>
          <p:cNvSpPr>
            <a:spLocks noGrp="1"/>
          </p:cNvSpPr>
          <p:nvPr>
            <p:ph type="title"/>
          </p:nvPr>
        </p:nvSpPr>
        <p:spPr/>
        <p:txBody>
          <a:bodyPr/>
          <a:lstStyle/>
          <a:p>
            <a:pPr algn="ctr"/>
            <a:r>
              <a:rPr lang="it-IT" dirty="0">
                <a:solidFill>
                  <a:schemeClr val="bg1"/>
                </a:solidFill>
              </a:rPr>
              <a:t>Il rapporto tra gente di mestiere e la divinità: una relazione "utilitaristica"</a:t>
            </a:r>
          </a:p>
        </p:txBody>
      </p:sp>
      <p:sp>
        <p:nvSpPr>
          <p:cNvPr id="3" name="Segnaposto contenuto 2">
            <a:extLst>
              <a:ext uri="{FF2B5EF4-FFF2-40B4-BE49-F238E27FC236}">
                <a16:creationId xmlns:a16="http://schemas.microsoft.com/office/drawing/2014/main" xmlns="" id="{BAF7FF42-3D7B-B648-8424-3E36608C5F95}"/>
              </a:ext>
            </a:extLst>
          </p:cNvPr>
          <p:cNvSpPr>
            <a:spLocks noGrp="1"/>
          </p:cNvSpPr>
          <p:nvPr>
            <p:ph idx="1"/>
          </p:nvPr>
        </p:nvSpPr>
        <p:spPr/>
        <p:txBody>
          <a:bodyPr anchor="ctr"/>
          <a:lstStyle/>
          <a:p>
            <a:pPr algn="just"/>
            <a:r>
              <a:rPr lang="it-IT" dirty="0">
                <a:solidFill>
                  <a:schemeClr val="bg1"/>
                </a:solidFill>
              </a:rPr>
              <a:t>La natura utilitaristica del rapporto con la divinità era chiara nella stessa considerazione degli Antichi, come emerge, per esempio, dalle parole che Plauto fa pronunciare a Mercurio nel prologo dell'</a:t>
            </a:r>
            <a:r>
              <a:rPr lang="it-IT" i="1" dirty="0">
                <a:solidFill>
                  <a:schemeClr val="bg1"/>
                </a:solidFill>
              </a:rPr>
              <a:t>Anfitrione</a:t>
            </a:r>
            <a:r>
              <a:rPr lang="it-IT" dirty="0">
                <a:solidFill>
                  <a:schemeClr val="bg1"/>
                </a:solidFill>
              </a:rPr>
              <a:t>.</a:t>
            </a:r>
          </a:p>
          <a:p>
            <a:pPr algn="just"/>
            <a:r>
              <a:rPr lang="it-IT" dirty="0">
                <a:solidFill>
                  <a:schemeClr val="bg1"/>
                </a:solidFill>
              </a:rPr>
              <a:t>Una consapevolezza attribuita agli stessi </a:t>
            </a:r>
            <a:r>
              <a:rPr lang="it-IT" dirty="0" err="1">
                <a:solidFill>
                  <a:schemeClr val="bg1"/>
                </a:solidFill>
              </a:rPr>
              <a:t>dèi</a:t>
            </a:r>
            <a:r>
              <a:rPr lang="it-IT" dirty="0">
                <a:solidFill>
                  <a:schemeClr val="bg1"/>
                </a:solidFill>
              </a:rPr>
              <a:t>:</a:t>
            </a:r>
          </a:p>
          <a:p>
            <a:pPr lvl="1" algn="just"/>
            <a:r>
              <a:rPr lang="it-IT" dirty="0">
                <a:solidFill>
                  <a:schemeClr val="bg1"/>
                </a:solidFill>
              </a:rPr>
              <a:t>Oltre al passo plautino Aristofane nel </a:t>
            </a:r>
            <a:r>
              <a:rPr lang="it-IT" i="1" dirty="0">
                <a:solidFill>
                  <a:schemeClr val="bg1"/>
                </a:solidFill>
              </a:rPr>
              <a:t>Pluto</a:t>
            </a:r>
            <a:r>
              <a:rPr lang="it-IT" dirty="0">
                <a:solidFill>
                  <a:schemeClr val="bg1"/>
                </a:solidFill>
              </a:rPr>
              <a:t>, 1113-1115 scrive che quando al dio della ricchezza venne restituita la vista, Hermes si legnò a nome di tutti gli </a:t>
            </a:r>
            <a:r>
              <a:rPr lang="it-IT" dirty="0" err="1">
                <a:solidFill>
                  <a:schemeClr val="bg1"/>
                </a:solidFill>
              </a:rPr>
              <a:t>dèi</a:t>
            </a:r>
            <a:r>
              <a:rPr lang="it-IT" dirty="0">
                <a:solidFill>
                  <a:schemeClr val="bg1"/>
                </a:solidFill>
              </a:rPr>
              <a:t>: sparita la povertà, nessun fedele offriva più alcunché agli Immortali.</a:t>
            </a:r>
          </a:p>
        </p:txBody>
      </p:sp>
    </p:spTree>
    <p:extLst>
      <p:ext uri="{BB962C8B-B14F-4D97-AF65-F5344CB8AC3E}">
        <p14:creationId xmlns:p14="http://schemas.microsoft.com/office/powerpoint/2010/main" val="225569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3BEF61B-9735-BF41-B5E1-DC7B668514D7}"/>
              </a:ext>
            </a:extLst>
          </p:cNvPr>
          <p:cNvSpPr>
            <a:spLocks noGrp="1"/>
          </p:cNvSpPr>
          <p:nvPr>
            <p:ph type="title"/>
          </p:nvPr>
        </p:nvSpPr>
        <p:spPr/>
        <p:txBody>
          <a:bodyPr/>
          <a:lstStyle/>
          <a:p>
            <a:pPr algn="ctr"/>
            <a:r>
              <a:rPr lang="it-IT" dirty="0">
                <a:solidFill>
                  <a:schemeClr val="bg1"/>
                </a:solidFill>
              </a:rPr>
              <a:t>Cosa vuole il lavoratore dal dio? Plauto, </a:t>
            </a:r>
            <a:r>
              <a:rPr lang="it-IT" i="1" dirty="0">
                <a:solidFill>
                  <a:schemeClr val="bg1"/>
                </a:solidFill>
              </a:rPr>
              <a:t>Anfitrione</a:t>
            </a:r>
            <a:r>
              <a:rPr lang="it-IT" dirty="0">
                <a:solidFill>
                  <a:schemeClr val="bg1"/>
                </a:solidFill>
              </a:rPr>
              <a:t>, 1-12</a:t>
            </a:r>
          </a:p>
        </p:txBody>
      </p:sp>
      <p:sp>
        <p:nvSpPr>
          <p:cNvPr id="4" name="Segnaposto contenuto 3">
            <a:extLst>
              <a:ext uri="{FF2B5EF4-FFF2-40B4-BE49-F238E27FC236}">
                <a16:creationId xmlns:a16="http://schemas.microsoft.com/office/drawing/2014/main" xmlns="" id="{6E5BA3CE-90F7-7744-B0C1-2EAF245BC1EA}"/>
              </a:ext>
            </a:extLst>
          </p:cNvPr>
          <p:cNvSpPr>
            <a:spLocks noGrp="1"/>
          </p:cNvSpPr>
          <p:nvPr>
            <p:ph sz="half" idx="1"/>
          </p:nvPr>
        </p:nvSpPr>
        <p:spPr/>
        <p:txBody>
          <a:bodyPr anchor="ctr">
            <a:normAutofit fontScale="77500" lnSpcReduction="20000"/>
          </a:bodyPr>
          <a:lstStyle/>
          <a:p>
            <a:pPr algn="just"/>
            <a:r>
              <a:rPr lang="it-IT" i="1" dirty="0" err="1">
                <a:solidFill>
                  <a:schemeClr val="bg1"/>
                </a:solidFill>
              </a:rPr>
              <a:t>Vt</a:t>
            </a:r>
            <a:r>
              <a:rPr lang="it-IT" i="1" dirty="0">
                <a:solidFill>
                  <a:schemeClr val="bg1"/>
                </a:solidFill>
              </a:rPr>
              <a:t> </a:t>
            </a:r>
            <a:r>
              <a:rPr lang="it-IT" i="1" dirty="0" err="1">
                <a:solidFill>
                  <a:schemeClr val="bg1"/>
                </a:solidFill>
              </a:rPr>
              <a:t>vos</a:t>
            </a:r>
            <a:r>
              <a:rPr lang="it-IT" i="1" dirty="0">
                <a:solidFill>
                  <a:schemeClr val="bg1"/>
                </a:solidFill>
              </a:rPr>
              <a:t> in </a:t>
            </a:r>
            <a:r>
              <a:rPr lang="it-IT" i="1" dirty="0" err="1">
                <a:solidFill>
                  <a:schemeClr val="bg1"/>
                </a:solidFill>
              </a:rPr>
              <a:t>vostris</a:t>
            </a:r>
            <a:r>
              <a:rPr lang="it-IT" i="1" dirty="0">
                <a:solidFill>
                  <a:schemeClr val="bg1"/>
                </a:solidFill>
              </a:rPr>
              <a:t> </a:t>
            </a:r>
            <a:r>
              <a:rPr lang="it-IT" i="1" dirty="0" err="1">
                <a:solidFill>
                  <a:schemeClr val="bg1"/>
                </a:solidFill>
              </a:rPr>
              <a:t>voltis</a:t>
            </a:r>
            <a:r>
              <a:rPr lang="it-IT" i="1" dirty="0">
                <a:solidFill>
                  <a:schemeClr val="bg1"/>
                </a:solidFill>
              </a:rPr>
              <a:t> </a:t>
            </a:r>
            <a:r>
              <a:rPr lang="it-IT" i="1" dirty="0" err="1">
                <a:solidFill>
                  <a:schemeClr val="bg1"/>
                </a:solidFill>
              </a:rPr>
              <a:t>mercimoniis</a:t>
            </a:r>
            <a:r>
              <a:rPr lang="it-IT" i="1" dirty="0">
                <a:solidFill>
                  <a:schemeClr val="bg1"/>
                </a:solidFill>
              </a:rPr>
              <a:t> / </a:t>
            </a:r>
            <a:r>
              <a:rPr lang="it-IT" i="1" dirty="0" err="1">
                <a:solidFill>
                  <a:schemeClr val="bg1"/>
                </a:solidFill>
              </a:rPr>
              <a:t>emundis</a:t>
            </a:r>
            <a:r>
              <a:rPr lang="it-IT" i="1" dirty="0">
                <a:solidFill>
                  <a:schemeClr val="bg1"/>
                </a:solidFill>
              </a:rPr>
              <a:t> </a:t>
            </a:r>
            <a:r>
              <a:rPr lang="it-IT" i="1" dirty="0" err="1">
                <a:solidFill>
                  <a:schemeClr val="bg1"/>
                </a:solidFill>
              </a:rPr>
              <a:t>vendundisque</a:t>
            </a:r>
            <a:r>
              <a:rPr lang="it-IT" i="1" dirty="0">
                <a:solidFill>
                  <a:schemeClr val="bg1"/>
                </a:solidFill>
              </a:rPr>
              <a:t> me </a:t>
            </a:r>
            <a:r>
              <a:rPr lang="it-IT" i="1" dirty="0" err="1">
                <a:solidFill>
                  <a:schemeClr val="bg1"/>
                </a:solidFill>
              </a:rPr>
              <a:t>laetum</a:t>
            </a:r>
            <a:r>
              <a:rPr lang="it-IT" i="1" dirty="0">
                <a:solidFill>
                  <a:schemeClr val="bg1"/>
                </a:solidFill>
              </a:rPr>
              <a:t> </a:t>
            </a:r>
            <a:r>
              <a:rPr lang="it-IT" i="1" dirty="0" err="1">
                <a:solidFill>
                  <a:schemeClr val="bg1"/>
                </a:solidFill>
              </a:rPr>
              <a:t>lucris</a:t>
            </a:r>
            <a:r>
              <a:rPr lang="it-IT" i="1" dirty="0">
                <a:solidFill>
                  <a:schemeClr val="bg1"/>
                </a:solidFill>
              </a:rPr>
              <a:t>  / </a:t>
            </a:r>
            <a:r>
              <a:rPr lang="it-IT" i="1" dirty="0" err="1">
                <a:solidFill>
                  <a:schemeClr val="bg1"/>
                </a:solidFill>
              </a:rPr>
              <a:t>adficere</a:t>
            </a:r>
            <a:r>
              <a:rPr lang="it-IT" i="1" dirty="0">
                <a:solidFill>
                  <a:schemeClr val="bg1"/>
                </a:solidFill>
              </a:rPr>
              <a:t> </a:t>
            </a:r>
            <a:r>
              <a:rPr lang="it-IT" i="1" dirty="0" err="1">
                <a:solidFill>
                  <a:schemeClr val="bg1"/>
                </a:solidFill>
              </a:rPr>
              <a:t>atque</a:t>
            </a:r>
            <a:r>
              <a:rPr lang="it-IT" i="1" dirty="0">
                <a:solidFill>
                  <a:schemeClr val="bg1"/>
                </a:solidFill>
              </a:rPr>
              <a:t> adiuvare in rebus omnibus  / et ut res </a:t>
            </a:r>
            <a:r>
              <a:rPr lang="it-IT" i="1" dirty="0" err="1">
                <a:solidFill>
                  <a:schemeClr val="bg1"/>
                </a:solidFill>
              </a:rPr>
              <a:t>rationesque</a:t>
            </a:r>
            <a:r>
              <a:rPr lang="it-IT" i="1" dirty="0">
                <a:solidFill>
                  <a:schemeClr val="bg1"/>
                </a:solidFill>
              </a:rPr>
              <a:t> </a:t>
            </a:r>
            <a:r>
              <a:rPr lang="it-IT" i="1" dirty="0" err="1">
                <a:solidFill>
                  <a:schemeClr val="bg1"/>
                </a:solidFill>
              </a:rPr>
              <a:t>vostrorum</a:t>
            </a:r>
            <a:r>
              <a:rPr lang="it-IT" i="1" dirty="0">
                <a:solidFill>
                  <a:schemeClr val="bg1"/>
                </a:solidFill>
              </a:rPr>
              <a:t> omnium  / bene &lt;me&gt; </a:t>
            </a:r>
            <a:r>
              <a:rPr lang="it-IT" i="1" dirty="0" err="1">
                <a:solidFill>
                  <a:schemeClr val="bg1"/>
                </a:solidFill>
              </a:rPr>
              <a:t>expedire</a:t>
            </a:r>
            <a:r>
              <a:rPr lang="it-IT" i="1" dirty="0">
                <a:solidFill>
                  <a:schemeClr val="bg1"/>
                </a:solidFill>
              </a:rPr>
              <a:t> </a:t>
            </a:r>
            <a:r>
              <a:rPr lang="it-IT" i="1" dirty="0" err="1">
                <a:solidFill>
                  <a:schemeClr val="bg1"/>
                </a:solidFill>
              </a:rPr>
              <a:t>voltis</a:t>
            </a:r>
            <a:r>
              <a:rPr lang="it-IT" i="1" dirty="0">
                <a:solidFill>
                  <a:schemeClr val="bg1"/>
                </a:solidFill>
              </a:rPr>
              <a:t> </a:t>
            </a:r>
            <a:r>
              <a:rPr lang="it-IT" i="1" dirty="0" err="1">
                <a:solidFill>
                  <a:schemeClr val="bg1"/>
                </a:solidFill>
              </a:rPr>
              <a:t>peregrique</a:t>
            </a:r>
            <a:r>
              <a:rPr lang="it-IT" i="1" dirty="0">
                <a:solidFill>
                  <a:schemeClr val="bg1"/>
                </a:solidFill>
              </a:rPr>
              <a:t> et domi / </a:t>
            </a:r>
            <a:r>
              <a:rPr lang="it-IT" i="1" dirty="0" err="1">
                <a:solidFill>
                  <a:schemeClr val="bg1"/>
                </a:solidFill>
              </a:rPr>
              <a:t>bonoque</a:t>
            </a:r>
            <a:r>
              <a:rPr lang="it-IT" i="1" dirty="0">
                <a:solidFill>
                  <a:schemeClr val="bg1"/>
                </a:solidFill>
              </a:rPr>
              <a:t> </a:t>
            </a:r>
            <a:r>
              <a:rPr lang="it-IT" i="1" dirty="0" err="1">
                <a:solidFill>
                  <a:schemeClr val="bg1"/>
                </a:solidFill>
              </a:rPr>
              <a:t>atque</a:t>
            </a:r>
            <a:r>
              <a:rPr lang="it-IT" i="1" dirty="0">
                <a:solidFill>
                  <a:schemeClr val="bg1"/>
                </a:solidFill>
              </a:rPr>
              <a:t> </a:t>
            </a:r>
            <a:r>
              <a:rPr lang="it-IT" i="1" dirty="0" err="1">
                <a:solidFill>
                  <a:schemeClr val="bg1"/>
                </a:solidFill>
              </a:rPr>
              <a:t>amplo</a:t>
            </a:r>
            <a:r>
              <a:rPr lang="it-IT" i="1" dirty="0">
                <a:solidFill>
                  <a:schemeClr val="bg1"/>
                </a:solidFill>
              </a:rPr>
              <a:t> </a:t>
            </a:r>
            <a:r>
              <a:rPr lang="it-IT" i="1" dirty="0" err="1">
                <a:solidFill>
                  <a:schemeClr val="bg1"/>
                </a:solidFill>
              </a:rPr>
              <a:t>auctare</a:t>
            </a:r>
            <a:r>
              <a:rPr lang="it-IT" i="1" dirty="0">
                <a:solidFill>
                  <a:schemeClr val="bg1"/>
                </a:solidFill>
              </a:rPr>
              <a:t> perpetuo lucro  / </a:t>
            </a:r>
            <a:r>
              <a:rPr lang="it-IT" i="1" dirty="0" err="1">
                <a:solidFill>
                  <a:schemeClr val="bg1"/>
                </a:solidFill>
              </a:rPr>
              <a:t>quasque</a:t>
            </a:r>
            <a:r>
              <a:rPr lang="it-IT" i="1" dirty="0">
                <a:solidFill>
                  <a:schemeClr val="bg1"/>
                </a:solidFill>
              </a:rPr>
              <a:t> </a:t>
            </a:r>
            <a:r>
              <a:rPr lang="it-IT" i="1" dirty="0" err="1">
                <a:solidFill>
                  <a:schemeClr val="bg1"/>
                </a:solidFill>
              </a:rPr>
              <a:t>incepistis</a:t>
            </a:r>
            <a:r>
              <a:rPr lang="it-IT" i="1" dirty="0">
                <a:solidFill>
                  <a:schemeClr val="bg1"/>
                </a:solidFill>
              </a:rPr>
              <a:t> res </a:t>
            </a:r>
            <a:r>
              <a:rPr lang="it-IT" i="1" dirty="0" err="1">
                <a:solidFill>
                  <a:schemeClr val="bg1"/>
                </a:solidFill>
              </a:rPr>
              <a:t>quasque</a:t>
            </a:r>
            <a:r>
              <a:rPr lang="it-IT" i="1" dirty="0">
                <a:solidFill>
                  <a:schemeClr val="bg1"/>
                </a:solidFill>
              </a:rPr>
              <a:t> </a:t>
            </a:r>
            <a:r>
              <a:rPr lang="it-IT" i="1" dirty="0" err="1">
                <a:solidFill>
                  <a:schemeClr val="bg1"/>
                </a:solidFill>
              </a:rPr>
              <a:t>inceptabitis</a:t>
            </a:r>
            <a:r>
              <a:rPr lang="it-IT" i="1" dirty="0">
                <a:solidFill>
                  <a:schemeClr val="bg1"/>
                </a:solidFill>
              </a:rPr>
              <a:t>,  / et </a:t>
            </a:r>
            <a:r>
              <a:rPr lang="it-IT" i="1" dirty="0" err="1">
                <a:solidFill>
                  <a:schemeClr val="bg1"/>
                </a:solidFill>
              </a:rPr>
              <a:t>uti</a:t>
            </a:r>
            <a:r>
              <a:rPr lang="it-IT" i="1" dirty="0">
                <a:solidFill>
                  <a:schemeClr val="bg1"/>
                </a:solidFill>
              </a:rPr>
              <a:t> </a:t>
            </a:r>
            <a:r>
              <a:rPr lang="it-IT" i="1" dirty="0" err="1">
                <a:solidFill>
                  <a:schemeClr val="bg1"/>
                </a:solidFill>
              </a:rPr>
              <a:t>bonis</a:t>
            </a:r>
            <a:r>
              <a:rPr lang="it-IT" i="1" dirty="0">
                <a:solidFill>
                  <a:schemeClr val="bg1"/>
                </a:solidFill>
              </a:rPr>
              <a:t> </a:t>
            </a:r>
            <a:r>
              <a:rPr lang="it-IT" i="1" dirty="0" err="1">
                <a:solidFill>
                  <a:schemeClr val="bg1"/>
                </a:solidFill>
              </a:rPr>
              <a:t>vos</a:t>
            </a:r>
            <a:r>
              <a:rPr lang="it-IT" i="1" dirty="0">
                <a:solidFill>
                  <a:schemeClr val="bg1"/>
                </a:solidFill>
              </a:rPr>
              <a:t> </a:t>
            </a:r>
            <a:r>
              <a:rPr lang="it-IT" i="1" dirty="0" err="1">
                <a:solidFill>
                  <a:schemeClr val="bg1"/>
                </a:solidFill>
              </a:rPr>
              <a:t>vostrosque</a:t>
            </a:r>
            <a:r>
              <a:rPr lang="it-IT" i="1" dirty="0">
                <a:solidFill>
                  <a:schemeClr val="bg1"/>
                </a:solidFill>
              </a:rPr>
              <a:t> </a:t>
            </a:r>
            <a:r>
              <a:rPr lang="it-IT" i="1" dirty="0" err="1">
                <a:solidFill>
                  <a:schemeClr val="bg1"/>
                </a:solidFill>
              </a:rPr>
              <a:t>omnis</a:t>
            </a:r>
            <a:r>
              <a:rPr lang="it-IT" i="1" dirty="0">
                <a:solidFill>
                  <a:schemeClr val="bg1"/>
                </a:solidFill>
              </a:rPr>
              <a:t> </a:t>
            </a:r>
            <a:r>
              <a:rPr lang="it-IT" i="1" dirty="0" err="1">
                <a:solidFill>
                  <a:schemeClr val="bg1"/>
                </a:solidFill>
              </a:rPr>
              <a:t>nuntiis</a:t>
            </a:r>
            <a:r>
              <a:rPr lang="it-IT" i="1" dirty="0">
                <a:solidFill>
                  <a:schemeClr val="bg1"/>
                </a:solidFill>
              </a:rPr>
              <a:t>  / me </a:t>
            </a:r>
            <a:r>
              <a:rPr lang="it-IT" i="1" dirty="0" err="1">
                <a:solidFill>
                  <a:schemeClr val="bg1"/>
                </a:solidFill>
              </a:rPr>
              <a:t>adficere</a:t>
            </a:r>
            <a:r>
              <a:rPr lang="it-IT" i="1" dirty="0">
                <a:solidFill>
                  <a:schemeClr val="bg1"/>
                </a:solidFill>
              </a:rPr>
              <a:t> </a:t>
            </a:r>
            <a:r>
              <a:rPr lang="it-IT" i="1" dirty="0" err="1">
                <a:solidFill>
                  <a:schemeClr val="bg1"/>
                </a:solidFill>
              </a:rPr>
              <a:t>voltis</a:t>
            </a:r>
            <a:r>
              <a:rPr lang="it-IT" i="1" dirty="0">
                <a:solidFill>
                  <a:schemeClr val="bg1"/>
                </a:solidFill>
              </a:rPr>
              <a:t>, ea </a:t>
            </a:r>
            <a:r>
              <a:rPr lang="it-IT" i="1" dirty="0" err="1">
                <a:solidFill>
                  <a:schemeClr val="bg1"/>
                </a:solidFill>
              </a:rPr>
              <a:t>adferam</a:t>
            </a:r>
            <a:r>
              <a:rPr lang="it-IT" i="1" dirty="0">
                <a:solidFill>
                  <a:schemeClr val="bg1"/>
                </a:solidFill>
              </a:rPr>
              <a:t>, ea </a:t>
            </a:r>
            <a:r>
              <a:rPr lang="it-IT" i="1" dirty="0" err="1">
                <a:solidFill>
                  <a:schemeClr val="bg1"/>
                </a:solidFill>
              </a:rPr>
              <a:t>uti</a:t>
            </a:r>
            <a:r>
              <a:rPr lang="it-IT" i="1" dirty="0">
                <a:solidFill>
                  <a:schemeClr val="bg1"/>
                </a:solidFill>
              </a:rPr>
              <a:t> </a:t>
            </a:r>
            <a:r>
              <a:rPr lang="it-IT" i="1" dirty="0" err="1">
                <a:solidFill>
                  <a:schemeClr val="bg1"/>
                </a:solidFill>
              </a:rPr>
              <a:t>nuntiem</a:t>
            </a:r>
            <a:r>
              <a:rPr lang="it-IT" i="1" dirty="0">
                <a:solidFill>
                  <a:schemeClr val="bg1"/>
                </a:solidFill>
              </a:rPr>
              <a:t>  / </a:t>
            </a:r>
            <a:r>
              <a:rPr lang="it-IT" i="1" dirty="0" err="1">
                <a:solidFill>
                  <a:schemeClr val="bg1"/>
                </a:solidFill>
              </a:rPr>
              <a:t>quae</a:t>
            </a:r>
            <a:r>
              <a:rPr lang="it-IT" i="1" dirty="0">
                <a:solidFill>
                  <a:schemeClr val="bg1"/>
                </a:solidFill>
              </a:rPr>
              <a:t> </a:t>
            </a:r>
            <a:r>
              <a:rPr lang="it-IT" i="1" dirty="0" err="1">
                <a:solidFill>
                  <a:schemeClr val="bg1"/>
                </a:solidFill>
              </a:rPr>
              <a:t>maxime</a:t>
            </a:r>
            <a:r>
              <a:rPr lang="it-IT" i="1" dirty="0">
                <a:solidFill>
                  <a:schemeClr val="bg1"/>
                </a:solidFill>
              </a:rPr>
              <a:t> in rem </a:t>
            </a:r>
            <a:r>
              <a:rPr lang="it-IT" i="1" dirty="0" err="1">
                <a:solidFill>
                  <a:schemeClr val="bg1"/>
                </a:solidFill>
              </a:rPr>
              <a:t>vostram</a:t>
            </a:r>
            <a:r>
              <a:rPr lang="it-IT" i="1" dirty="0">
                <a:solidFill>
                  <a:schemeClr val="bg1"/>
                </a:solidFill>
              </a:rPr>
              <a:t> </a:t>
            </a:r>
            <a:r>
              <a:rPr lang="it-IT" i="1" dirty="0" err="1">
                <a:solidFill>
                  <a:schemeClr val="bg1"/>
                </a:solidFill>
              </a:rPr>
              <a:t>communem</a:t>
            </a:r>
            <a:r>
              <a:rPr lang="it-IT" i="1" dirty="0">
                <a:solidFill>
                  <a:schemeClr val="bg1"/>
                </a:solidFill>
              </a:rPr>
              <a:t> </a:t>
            </a:r>
            <a:r>
              <a:rPr lang="it-IT" i="1" dirty="0" err="1">
                <a:solidFill>
                  <a:schemeClr val="bg1"/>
                </a:solidFill>
              </a:rPr>
              <a:t>sient</a:t>
            </a:r>
            <a:r>
              <a:rPr lang="it-IT" i="1" dirty="0">
                <a:solidFill>
                  <a:schemeClr val="bg1"/>
                </a:solidFill>
              </a:rPr>
              <a:t> / – </a:t>
            </a:r>
            <a:r>
              <a:rPr lang="it-IT" i="1" dirty="0" err="1">
                <a:solidFill>
                  <a:schemeClr val="bg1"/>
                </a:solidFill>
              </a:rPr>
              <a:t>nam</a:t>
            </a:r>
            <a:r>
              <a:rPr lang="it-IT" i="1" dirty="0">
                <a:solidFill>
                  <a:schemeClr val="bg1"/>
                </a:solidFill>
              </a:rPr>
              <a:t> </a:t>
            </a:r>
            <a:r>
              <a:rPr lang="it-IT" i="1" dirty="0" err="1">
                <a:solidFill>
                  <a:schemeClr val="bg1"/>
                </a:solidFill>
              </a:rPr>
              <a:t>vos</a:t>
            </a:r>
            <a:r>
              <a:rPr lang="it-IT" i="1" dirty="0">
                <a:solidFill>
                  <a:schemeClr val="bg1"/>
                </a:solidFill>
              </a:rPr>
              <a:t> </a:t>
            </a:r>
            <a:r>
              <a:rPr lang="it-IT" i="1" dirty="0" err="1">
                <a:solidFill>
                  <a:schemeClr val="bg1"/>
                </a:solidFill>
              </a:rPr>
              <a:t>quidem</a:t>
            </a:r>
            <a:r>
              <a:rPr lang="it-IT" i="1" dirty="0">
                <a:solidFill>
                  <a:schemeClr val="bg1"/>
                </a:solidFill>
              </a:rPr>
              <a:t> id </a:t>
            </a:r>
            <a:r>
              <a:rPr lang="it-IT" i="1" dirty="0" err="1">
                <a:solidFill>
                  <a:schemeClr val="bg1"/>
                </a:solidFill>
              </a:rPr>
              <a:t>iam</a:t>
            </a:r>
            <a:r>
              <a:rPr lang="it-IT" i="1" dirty="0">
                <a:solidFill>
                  <a:schemeClr val="bg1"/>
                </a:solidFill>
              </a:rPr>
              <a:t> </a:t>
            </a:r>
            <a:r>
              <a:rPr lang="it-IT" i="1" dirty="0" err="1">
                <a:solidFill>
                  <a:schemeClr val="bg1"/>
                </a:solidFill>
              </a:rPr>
              <a:t>scitis</a:t>
            </a:r>
            <a:r>
              <a:rPr lang="it-IT" i="1" dirty="0">
                <a:solidFill>
                  <a:schemeClr val="bg1"/>
                </a:solidFill>
              </a:rPr>
              <a:t> </a:t>
            </a:r>
            <a:r>
              <a:rPr lang="it-IT" i="1" dirty="0" err="1">
                <a:solidFill>
                  <a:schemeClr val="bg1"/>
                </a:solidFill>
              </a:rPr>
              <a:t>concessum</a:t>
            </a:r>
            <a:r>
              <a:rPr lang="it-IT" i="1" dirty="0">
                <a:solidFill>
                  <a:schemeClr val="bg1"/>
                </a:solidFill>
              </a:rPr>
              <a:t> et </a:t>
            </a:r>
            <a:r>
              <a:rPr lang="it-IT" i="1" dirty="0" err="1">
                <a:solidFill>
                  <a:schemeClr val="bg1"/>
                </a:solidFill>
              </a:rPr>
              <a:t>datum</a:t>
            </a:r>
            <a:r>
              <a:rPr lang="it-IT" i="1" dirty="0">
                <a:solidFill>
                  <a:schemeClr val="bg1"/>
                </a:solidFill>
              </a:rPr>
              <a:t>  mi esse ab </a:t>
            </a:r>
            <a:r>
              <a:rPr lang="it-IT" i="1" dirty="0" err="1">
                <a:solidFill>
                  <a:schemeClr val="bg1"/>
                </a:solidFill>
              </a:rPr>
              <a:t>dis</a:t>
            </a:r>
            <a:r>
              <a:rPr lang="it-IT" i="1" dirty="0">
                <a:solidFill>
                  <a:schemeClr val="bg1"/>
                </a:solidFill>
              </a:rPr>
              <a:t> </a:t>
            </a:r>
            <a:r>
              <a:rPr lang="it-IT" i="1" dirty="0" err="1">
                <a:solidFill>
                  <a:schemeClr val="bg1"/>
                </a:solidFill>
              </a:rPr>
              <a:t>aliis</a:t>
            </a:r>
            <a:r>
              <a:rPr lang="it-IT" i="1" dirty="0">
                <a:solidFill>
                  <a:schemeClr val="bg1"/>
                </a:solidFill>
              </a:rPr>
              <a:t>, </a:t>
            </a:r>
            <a:r>
              <a:rPr lang="it-IT" i="1" dirty="0" err="1">
                <a:solidFill>
                  <a:schemeClr val="bg1"/>
                </a:solidFill>
              </a:rPr>
              <a:t>nuntiis</a:t>
            </a:r>
            <a:r>
              <a:rPr lang="it-IT" i="1" dirty="0">
                <a:solidFill>
                  <a:schemeClr val="bg1"/>
                </a:solidFill>
              </a:rPr>
              <a:t> </a:t>
            </a:r>
            <a:r>
              <a:rPr lang="it-IT" i="1" dirty="0" err="1">
                <a:solidFill>
                  <a:schemeClr val="bg1"/>
                </a:solidFill>
              </a:rPr>
              <a:t>praesim</a:t>
            </a:r>
            <a:r>
              <a:rPr lang="it-IT" i="1" dirty="0">
                <a:solidFill>
                  <a:schemeClr val="bg1"/>
                </a:solidFill>
              </a:rPr>
              <a:t> et lucro.</a:t>
            </a:r>
          </a:p>
        </p:txBody>
      </p:sp>
      <p:sp>
        <p:nvSpPr>
          <p:cNvPr id="5" name="Segnaposto contenuto 4">
            <a:extLst>
              <a:ext uri="{FF2B5EF4-FFF2-40B4-BE49-F238E27FC236}">
                <a16:creationId xmlns:a16="http://schemas.microsoft.com/office/drawing/2014/main" xmlns="" id="{6531174E-805E-AF40-AD44-765C9B7DCD4F}"/>
              </a:ext>
            </a:extLst>
          </p:cNvPr>
          <p:cNvSpPr>
            <a:spLocks noGrp="1"/>
          </p:cNvSpPr>
          <p:nvPr>
            <p:ph sz="half" idx="2"/>
          </p:nvPr>
        </p:nvSpPr>
        <p:spPr/>
        <p:txBody>
          <a:bodyPr anchor="ctr">
            <a:normAutofit fontScale="77500" lnSpcReduction="20000"/>
          </a:bodyPr>
          <a:lstStyle/>
          <a:p>
            <a:pPr algn="just"/>
            <a:r>
              <a:rPr lang="it-IT" dirty="0">
                <a:solidFill>
                  <a:schemeClr val="bg1"/>
                </a:solidFill>
              </a:rPr>
              <a:t>Voi, nei vostri commerci, nelle compere e nelle vendite che fate, volete avere la mia protezione. Desiderate che vi faccia guadagnare e vi favorisca in ogni circostanza; desiderate che affari e conti vi tornino sempre bene, all'estero come all'interno; che vi crescano continua-mente i profitti con grande ampiezza, sia negli affari già imbastiti che in quelli a cui vi accingete. Volete poi che faccia giungere buone notizie sia a voi che ai vostri cari, che porti e riferisca le più belle novità al vostro comune: lo sapete che gli altri </a:t>
            </a:r>
            <a:r>
              <a:rPr lang="it-IT" dirty="0" err="1">
                <a:solidFill>
                  <a:schemeClr val="bg1"/>
                </a:solidFill>
              </a:rPr>
              <a:t>dèi</a:t>
            </a:r>
            <a:r>
              <a:rPr lang="it-IT" dirty="0">
                <a:solidFill>
                  <a:schemeClr val="bg1"/>
                </a:solidFill>
              </a:rPr>
              <a:t> hanno conferito a me il governo delle notizie e dei guadagni.  </a:t>
            </a:r>
          </a:p>
        </p:txBody>
      </p:sp>
    </p:spTree>
    <p:extLst>
      <p:ext uri="{BB962C8B-B14F-4D97-AF65-F5344CB8AC3E}">
        <p14:creationId xmlns:p14="http://schemas.microsoft.com/office/powerpoint/2010/main" val="2583131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931A859-147C-0F4F-A9C5-B322000C91B5}"/>
              </a:ext>
            </a:extLst>
          </p:cNvPr>
          <p:cNvSpPr>
            <a:spLocks noGrp="1"/>
          </p:cNvSpPr>
          <p:nvPr>
            <p:ph type="title"/>
          </p:nvPr>
        </p:nvSpPr>
        <p:spPr/>
        <p:txBody>
          <a:bodyPr/>
          <a:lstStyle/>
          <a:p>
            <a:pPr algn="ctr"/>
            <a:r>
              <a:rPr lang="it-IT" dirty="0">
                <a:solidFill>
                  <a:schemeClr val="bg1"/>
                </a:solidFill>
              </a:rPr>
              <a:t>Il rapporto utilitaristico con il dio nelle iscrizioni votive</a:t>
            </a:r>
          </a:p>
        </p:txBody>
      </p:sp>
      <p:sp>
        <p:nvSpPr>
          <p:cNvPr id="6" name="Segnaposto contenuto 5">
            <a:extLst>
              <a:ext uri="{FF2B5EF4-FFF2-40B4-BE49-F238E27FC236}">
                <a16:creationId xmlns:a16="http://schemas.microsoft.com/office/drawing/2014/main" xmlns="" id="{18F5A96F-818F-2C49-993E-E1C35547BD3C}"/>
              </a:ext>
            </a:extLst>
          </p:cNvPr>
          <p:cNvSpPr>
            <a:spLocks noGrp="1"/>
          </p:cNvSpPr>
          <p:nvPr>
            <p:ph idx="1"/>
          </p:nvPr>
        </p:nvSpPr>
        <p:spPr/>
        <p:txBody>
          <a:bodyPr>
            <a:normAutofit lnSpcReduction="10000"/>
          </a:bodyPr>
          <a:lstStyle/>
          <a:p>
            <a:pPr algn="just"/>
            <a:r>
              <a:rPr lang="it-IT" dirty="0">
                <a:solidFill>
                  <a:schemeClr val="bg1"/>
                </a:solidFill>
              </a:rPr>
              <a:t>Non è frequente che il motivo economico della gratitudine verso una divinità sia esplicitato nelle iscrizioni votive.</a:t>
            </a:r>
          </a:p>
          <a:p>
            <a:pPr algn="just"/>
            <a:r>
              <a:rPr lang="it-IT" dirty="0">
                <a:solidFill>
                  <a:schemeClr val="bg1"/>
                </a:solidFill>
              </a:rPr>
              <a:t>Spicca in questa categoria la documentazione del santuario della dea </a:t>
            </a:r>
            <a:r>
              <a:rPr lang="it-IT" i="1" dirty="0" err="1">
                <a:solidFill>
                  <a:schemeClr val="bg1"/>
                </a:solidFill>
              </a:rPr>
              <a:t>Nehallenia</a:t>
            </a:r>
            <a:r>
              <a:rPr lang="it-IT" dirty="0">
                <a:solidFill>
                  <a:schemeClr val="bg1"/>
                </a:solidFill>
              </a:rPr>
              <a:t> a </a:t>
            </a:r>
            <a:r>
              <a:rPr lang="it-IT" dirty="0" err="1">
                <a:solidFill>
                  <a:schemeClr val="bg1"/>
                </a:solidFill>
              </a:rPr>
              <a:t>Colijnsplaat</a:t>
            </a:r>
            <a:r>
              <a:rPr lang="it-IT" dirty="0">
                <a:solidFill>
                  <a:schemeClr val="bg1"/>
                </a:solidFill>
              </a:rPr>
              <a:t>, nella </a:t>
            </a:r>
            <a:r>
              <a:rPr lang="it-IT" i="1" dirty="0">
                <a:solidFill>
                  <a:schemeClr val="bg1"/>
                </a:solidFill>
              </a:rPr>
              <a:t>Germania </a:t>
            </a:r>
            <a:r>
              <a:rPr lang="it-IT" i="1" dirty="0" err="1">
                <a:solidFill>
                  <a:schemeClr val="bg1"/>
                </a:solidFill>
              </a:rPr>
              <a:t>inferior</a:t>
            </a:r>
            <a:r>
              <a:rPr lang="it-IT" i="1" dirty="0">
                <a:solidFill>
                  <a:schemeClr val="bg1"/>
                </a:solidFill>
              </a:rPr>
              <a:t>, </a:t>
            </a:r>
            <a:r>
              <a:rPr lang="it-IT" dirty="0">
                <a:solidFill>
                  <a:schemeClr val="bg1"/>
                </a:solidFill>
              </a:rPr>
              <a:t>a poca distanza dal mare, nella regione della Zelanda, che era il ponte tra l'area renana e la provincia di Britannia.</a:t>
            </a:r>
          </a:p>
          <a:p>
            <a:pPr algn="just"/>
            <a:r>
              <a:rPr lang="it-IT" dirty="0">
                <a:solidFill>
                  <a:schemeClr val="bg1"/>
                </a:solidFill>
              </a:rPr>
              <a:t>Una dea celtica: forse "colei che è nell'acqua salata", dunque in rapporto funzionale con marinai e commercianti marini.</a:t>
            </a:r>
          </a:p>
          <a:p>
            <a:pPr algn="just"/>
            <a:r>
              <a:rPr lang="it-IT" dirty="0">
                <a:solidFill>
                  <a:schemeClr val="bg1"/>
                </a:solidFill>
              </a:rPr>
              <a:t>La documentazione epigrafica del santuario di </a:t>
            </a:r>
            <a:r>
              <a:rPr lang="it-IT" dirty="0" err="1">
                <a:solidFill>
                  <a:schemeClr val="bg1"/>
                </a:solidFill>
              </a:rPr>
              <a:t>Colijnsplaat</a:t>
            </a:r>
            <a:r>
              <a:rPr lang="it-IT" dirty="0">
                <a:solidFill>
                  <a:schemeClr val="bg1"/>
                </a:solidFill>
              </a:rPr>
              <a:t> presenta circa 160 dediche votive, alcune delle quali poste da commercianti, talvolta insolitamente loquaci. </a:t>
            </a:r>
          </a:p>
        </p:txBody>
      </p:sp>
    </p:spTree>
    <p:extLst>
      <p:ext uri="{BB962C8B-B14F-4D97-AF65-F5344CB8AC3E}">
        <p14:creationId xmlns:p14="http://schemas.microsoft.com/office/powerpoint/2010/main" val="291152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041E168-7A12-E548-9751-37F4005CB4B7}"/>
              </a:ext>
            </a:extLst>
          </p:cNvPr>
          <p:cNvSpPr>
            <a:spLocks noGrp="1"/>
          </p:cNvSpPr>
          <p:nvPr>
            <p:ph type="title"/>
          </p:nvPr>
        </p:nvSpPr>
        <p:spPr>
          <a:xfrm>
            <a:off x="5130800" y="365125"/>
            <a:ext cx="6223000" cy="1325563"/>
          </a:xfrm>
        </p:spPr>
        <p:txBody>
          <a:bodyPr>
            <a:noAutofit/>
          </a:bodyPr>
          <a:lstStyle/>
          <a:p>
            <a:pPr algn="ctr"/>
            <a:r>
              <a:rPr lang="it-IT" sz="3200" dirty="0">
                <a:solidFill>
                  <a:schemeClr val="bg1"/>
                </a:solidFill>
              </a:rPr>
              <a:t>Un mercante grato alla dea </a:t>
            </a:r>
            <a:r>
              <a:rPr lang="it-IT" sz="3200" dirty="0" err="1">
                <a:solidFill>
                  <a:schemeClr val="bg1"/>
                </a:solidFill>
              </a:rPr>
              <a:t>Nehallenia</a:t>
            </a:r>
            <a:r>
              <a:rPr lang="it-IT" sz="3200" dirty="0">
                <a:solidFill>
                  <a:schemeClr val="bg1"/>
                </a:solidFill>
              </a:rPr>
              <a:t> per la preservazione delle sue merci: AE 1973, 370</a:t>
            </a:r>
          </a:p>
        </p:txBody>
      </p:sp>
      <p:sp>
        <p:nvSpPr>
          <p:cNvPr id="4" name="Segnaposto contenuto 3">
            <a:extLst>
              <a:ext uri="{FF2B5EF4-FFF2-40B4-BE49-F238E27FC236}">
                <a16:creationId xmlns:a16="http://schemas.microsoft.com/office/drawing/2014/main" xmlns="" id="{6B49BDEC-29AC-1B45-87D7-886087551370}"/>
              </a:ext>
            </a:extLst>
          </p:cNvPr>
          <p:cNvSpPr>
            <a:spLocks noGrp="1"/>
          </p:cNvSpPr>
          <p:nvPr>
            <p:ph sz="half" idx="2"/>
          </p:nvPr>
        </p:nvSpPr>
        <p:spPr>
          <a:xfrm>
            <a:off x="5130800" y="1825625"/>
            <a:ext cx="6223000" cy="4351338"/>
          </a:xfrm>
        </p:spPr>
        <p:txBody>
          <a:bodyPr anchor="ctr">
            <a:noAutofit/>
          </a:bodyPr>
          <a:lstStyle/>
          <a:p>
            <a:pPr algn="just"/>
            <a:r>
              <a:rPr lang="it-IT" sz="2000" i="1" dirty="0" err="1">
                <a:solidFill>
                  <a:schemeClr val="bg1"/>
                </a:solidFill>
              </a:rPr>
              <a:t>Deae</a:t>
            </a:r>
            <a:r>
              <a:rPr lang="it-IT" sz="2000" i="1" dirty="0">
                <a:solidFill>
                  <a:schemeClr val="bg1"/>
                </a:solidFill>
              </a:rPr>
              <a:t> </a:t>
            </a:r>
            <a:r>
              <a:rPr lang="it-IT" sz="2000" i="1" dirty="0" err="1">
                <a:solidFill>
                  <a:schemeClr val="bg1"/>
                </a:solidFill>
              </a:rPr>
              <a:t>Nehalenniae</a:t>
            </a:r>
            <a:r>
              <a:rPr lang="it-IT" sz="2000" i="1" dirty="0">
                <a:solidFill>
                  <a:schemeClr val="bg1"/>
                </a:solidFill>
              </a:rPr>
              <a:t> / </a:t>
            </a:r>
            <a:r>
              <a:rPr lang="it-IT" sz="2000" i="1" dirty="0" err="1">
                <a:solidFill>
                  <a:schemeClr val="bg1"/>
                </a:solidFill>
              </a:rPr>
              <a:t>ob</a:t>
            </a:r>
            <a:r>
              <a:rPr lang="it-IT" sz="2000" i="1" dirty="0">
                <a:solidFill>
                  <a:schemeClr val="bg1"/>
                </a:solidFill>
              </a:rPr>
              <a:t> </a:t>
            </a:r>
            <a:r>
              <a:rPr lang="it-IT" sz="2000" i="1" dirty="0" err="1">
                <a:solidFill>
                  <a:schemeClr val="bg1"/>
                </a:solidFill>
              </a:rPr>
              <a:t>merces</a:t>
            </a:r>
            <a:r>
              <a:rPr lang="it-IT" sz="2000" i="1" dirty="0">
                <a:solidFill>
                  <a:schemeClr val="bg1"/>
                </a:solidFill>
              </a:rPr>
              <a:t> </a:t>
            </a:r>
            <a:r>
              <a:rPr lang="it-IT" sz="2000" i="1" dirty="0" err="1">
                <a:solidFill>
                  <a:schemeClr val="bg1"/>
                </a:solidFill>
              </a:rPr>
              <a:t>recte</a:t>
            </a:r>
            <a:r>
              <a:rPr lang="it-IT" sz="2000" i="1" dirty="0">
                <a:solidFill>
                  <a:schemeClr val="bg1"/>
                </a:solidFill>
              </a:rPr>
              <a:t> </a:t>
            </a:r>
            <a:r>
              <a:rPr lang="it-IT" sz="2000" i="1" dirty="0" err="1">
                <a:solidFill>
                  <a:schemeClr val="bg1"/>
                </a:solidFill>
              </a:rPr>
              <a:t>conser</a:t>
            </a:r>
            <a:r>
              <a:rPr lang="it-IT" sz="2000" i="1" dirty="0">
                <a:solidFill>
                  <a:schemeClr val="bg1"/>
                </a:solidFill>
              </a:rPr>
              <a:t>/</a:t>
            </a:r>
            <a:r>
              <a:rPr lang="it-IT" sz="2000" i="1" dirty="0" err="1">
                <a:solidFill>
                  <a:schemeClr val="bg1"/>
                </a:solidFill>
              </a:rPr>
              <a:t>vatas</a:t>
            </a:r>
            <a:r>
              <a:rPr lang="it-IT" sz="2000" i="1" dirty="0">
                <a:solidFill>
                  <a:schemeClr val="bg1"/>
                </a:solidFill>
              </a:rPr>
              <a:t>. M(</a:t>
            </a:r>
            <a:r>
              <a:rPr lang="it-IT" sz="2000" i="1" dirty="0" err="1">
                <a:solidFill>
                  <a:schemeClr val="bg1"/>
                </a:solidFill>
              </a:rPr>
              <a:t>arcus</a:t>
            </a:r>
            <a:r>
              <a:rPr lang="it-IT" sz="2000" i="1" dirty="0">
                <a:solidFill>
                  <a:schemeClr val="bg1"/>
                </a:solidFill>
              </a:rPr>
              <a:t>) </a:t>
            </a:r>
            <a:r>
              <a:rPr lang="it-IT" sz="2000" i="1" dirty="0" err="1">
                <a:solidFill>
                  <a:schemeClr val="bg1"/>
                </a:solidFill>
              </a:rPr>
              <a:t>Secund</a:t>
            </a:r>
            <a:r>
              <a:rPr lang="it-IT" sz="2000" i="1" dirty="0">
                <a:solidFill>
                  <a:schemeClr val="bg1"/>
                </a:solidFill>
              </a:rPr>
              <a:t>(</a:t>
            </a:r>
            <a:r>
              <a:rPr lang="it-IT" sz="2000" i="1" dirty="0" err="1">
                <a:solidFill>
                  <a:schemeClr val="bg1"/>
                </a:solidFill>
              </a:rPr>
              <a:t>inius</a:t>
            </a:r>
            <a:r>
              <a:rPr lang="it-IT" sz="2000" i="1" dirty="0">
                <a:solidFill>
                  <a:schemeClr val="bg1"/>
                </a:solidFill>
              </a:rPr>
              <a:t>) Silvanus, / </a:t>
            </a:r>
            <a:r>
              <a:rPr lang="it-IT" sz="2000" i="1" dirty="0" err="1">
                <a:solidFill>
                  <a:schemeClr val="bg1"/>
                </a:solidFill>
              </a:rPr>
              <a:t>negoti</a:t>
            </a:r>
            <a:r>
              <a:rPr lang="it-IT" sz="2000" i="1" dirty="0">
                <a:solidFill>
                  <a:schemeClr val="bg1"/>
                </a:solidFill>
              </a:rPr>
              <a:t>(a)</a:t>
            </a:r>
            <a:r>
              <a:rPr lang="it-IT" sz="2000" i="1" dirty="0" err="1">
                <a:solidFill>
                  <a:schemeClr val="bg1"/>
                </a:solidFill>
              </a:rPr>
              <a:t>tor</a:t>
            </a:r>
            <a:r>
              <a:rPr lang="it-IT" sz="2000" i="1" dirty="0">
                <a:solidFill>
                  <a:schemeClr val="bg1"/>
                </a:solidFill>
              </a:rPr>
              <a:t> </a:t>
            </a:r>
            <a:r>
              <a:rPr lang="it-IT" sz="2000" i="1" dirty="0" err="1">
                <a:solidFill>
                  <a:schemeClr val="bg1"/>
                </a:solidFill>
              </a:rPr>
              <a:t>cretarius</a:t>
            </a:r>
            <a:r>
              <a:rPr lang="it-IT" sz="2000" i="1" dirty="0">
                <a:solidFill>
                  <a:schemeClr val="bg1"/>
                </a:solidFill>
              </a:rPr>
              <a:t> / </a:t>
            </a:r>
            <a:r>
              <a:rPr lang="it-IT" sz="2000" i="1" dirty="0" err="1">
                <a:solidFill>
                  <a:schemeClr val="bg1"/>
                </a:solidFill>
              </a:rPr>
              <a:t>Britannicianus</a:t>
            </a:r>
            <a:r>
              <a:rPr lang="it-IT" sz="2000" i="1" dirty="0">
                <a:solidFill>
                  <a:schemeClr val="bg1"/>
                </a:solidFill>
              </a:rPr>
              <a:t>, / v(</a:t>
            </a:r>
            <a:r>
              <a:rPr lang="it-IT" sz="2000" i="1" dirty="0" err="1">
                <a:solidFill>
                  <a:schemeClr val="bg1"/>
                </a:solidFill>
              </a:rPr>
              <a:t>otum</a:t>
            </a:r>
            <a:r>
              <a:rPr lang="it-IT" sz="2000" i="1" dirty="0">
                <a:solidFill>
                  <a:schemeClr val="bg1"/>
                </a:solidFill>
              </a:rPr>
              <a:t>) </a:t>
            </a:r>
            <a:r>
              <a:rPr lang="it-IT" sz="2000" i="1" dirty="0" err="1">
                <a:solidFill>
                  <a:schemeClr val="bg1"/>
                </a:solidFill>
              </a:rPr>
              <a:t>s</a:t>
            </a:r>
            <a:r>
              <a:rPr lang="it-IT" sz="2000" i="1" dirty="0">
                <a:solidFill>
                  <a:schemeClr val="bg1"/>
                </a:solidFill>
              </a:rPr>
              <a:t>(</a:t>
            </a:r>
            <a:r>
              <a:rPr lang="it-IT" sz="2000" i="1" dirty="0" err="1">
                <a:solidFill>
                  <a:schemeClr val="bg1"/>
                </a:solidFill>
              </a:rPr>
              <a:t>olvit</a:t>
            </a:r>
            <a:r>
              <a:rPr lang="it-IT" sz="2000" i="1" dirty="0">
                <a:solidFill>
                  <a:schemeClr val="bg1"/>
                </a:solidFill>
              </a:rPr>
              <a:t>) l(</a:t>
            </a:r>
            <a:r>
              <a:rPr lang="it-IT" sz="2000" i="1" dirty="0" err="1">
                <a:solidFill>
                  <a:schemeClr val="bg1"/>
                </a:solidFill>
              </a:rPr>
              <a:t>ibens</a:t>
            </a:r>
            <a:r>
              <a:rPr lang="it-IT" sz="2000" i="1" dirty="0">
                <a:solidFill>
                  <a:schemeClr val="bg1"/>
                </a:solidFill>
              </a:rPr>
              <a:t>) m(</a:t>
            </a:r>
            <a:r>
              <a:rPr lang="it-IT" sz="2000" i="1" dirty="0" err="1">
                <a:solidFill>
                  <a:schemeClr val="bg1"/>
                </a:solidFill>
              </a:rPr>
              <a:t>erito</a:t>
            </a:r>
            <a:r>
              <a:rPr lang="it-IT" sz="2000" i="1" dirty="0">
                <a:solidFill>
                  <a:schemeClr val="bg1"/>
                </a:solidFill>
              </a:rPr>
              <a:t>).</a:t>
            </a:r>
          </a:p>
          <a:p>
            <a:pPr algn="just"/>
            <a:r>
              <a:rPr lang="it-IT" sz="2000" dirty="0">
                <a:solidFill>
                  <a:schemeClr val="bg1"/>
                </a:solidFill>
              </a:rPr>
              <a:t>Un altare rinvenuto a </a:t>
            </a:r>
            <a:r>
              <a:rPr lang="it-IT" sz="2000" dirty="0" err="1">
                <a:solidFill>
                  <a:schemeClr val="bg1"/>
                </a:solidFill>
              </a:rPr>
              <a:t>Colijnsplaat</a:t>
            </a:r>
            <a:r>
              <a:rPr lang="it-IT" sz="2000" dirty="0">
                <a:solidFill>
                  <a:schemeClr val="bg1"/>
                </a:solidFill>
              </a:rPr>
              <a:t>, oggi al </a:t>
            </a:r>
            <a:r>
              <a:rPr lang="it-IT" sz="2000" dirty="0" err="1">
                <a:solidFill>
                  <a:schemeClr val="bg1"/>
                </a:solidFill>
              </a:rPr>
              <a:t>Rijksmuseum</a:t>
            </a:r>
            <a:r>
              <a:rPr lang="it-IT" sz="2000" dirty="0">
                <a:solidFill>
                  <a:schemeClr val="bg1"/>
                </a:solidFill>
              </a:rPr>
              <a:t> van </a:t>
            </a:r>
            <a:r>
              <a:rPr lang="it-IT" sz="2000" dirty="0" err="1">
                <a:solidFill>
                  <a:schemeClr val="bg1"/>
                </a:solidFill>
              </a:rPr>
              <a:t>Oudheden</a:t>
            </a:r>
            <a:r>
              <a:rPr lang="it-IT" sz="2000" dirty="0">
                <a:solidFill>
                  <a:schemeClr val="bg1"/>
                </a:solidFill>
              </a:rPr>
              <a:t> di Leida, dato tra la seconda metà del II sec. e la prima metà del III sec. d.C.</a:t>
            </a:r>
          </a:p>
          <a:p>
            <a:pPr algn="just"/>
            <a:r>
              <a:rPr lang="it-IT" sz="2000" dirty="0">
                <a:solidFill>
                  <a:schemeClr val="bg1"/>
                </a:solidFill>
              </a:rPr>
              <a:t>La figura di </a:t>
            </a:r>
            <a:r>
              <a:rPr lang="it-IT" sz="2000" i="1" dirty="0" err="1">
                <a:solidFill>
                  <a:schemeClr val="bg1"/>
                </a:solidFill>
              </a:rPr>
              <a:t>Nehallenia</a:t>
            </a:r>
            <a:r>
              <a:rPr lang="it-IT" sz="2000" dirty="0">
                <a:solidFill>
                  <a:schemeClr val="bg1"/>
                </a:solidFill>
              </a:rPr>
              <a:t> è fortemente danneggiata, ma sembra presentare la consueta iconografia: le dea assisa in trono, un cesto di mele nella destra, forse un mazzo di fiori nella sinistra, un cane accucciato alla destra (un esempio meglio conservato alla diapositiva seguente).</a:t>
            </a:r>
          </a:p>
          <a:p>
            <a:pPr algn="just"/>
            <a:r>
              <a:rPr lang="it-IT" sz="2000" dirty="0">
                <a:solidFill>
                  <a:schemeClr val="bg1"/>
                </a:solidFill>
              </a:rPr>
              <a:t>Il dedicante è un commerciante di ceramiche, probabilmente originario della </a:t>
            </a:r>
            <a:r>
              <a:rPr lang="it-IT" sz="2000" i="1" dirty="0">
                <a:solidFill>
                  <a:schemeClr val="bg1"/>
                </a:solidFill>
              </a:rPr>
              <a:t>Germania </a:t>
            </a:r>
            <a:r>
              <a:rPr lang="it-IT" sz="2000" i="1" dirty="0" err="1">
                <a:solidFill>
                  <a:schemeClr val="bg1"/>
                </a:solidFill>
              </a:rPr>
              <a:t>inferior</a:t>
            </a:r>
            <a:r>
              <a:rPr lang="it-IT" sz="2000" dirty="0">
                <a:solidFill>
                  <a:schemeClr val="bg1"/>
                </a:solidFill>
              </a:rPr>
              <a:t>, che commerciava con la Britannia.</a:t>
            </a:r>
          </a:p>
        </p:txBody>
      </p:sp>
      <p:pic>
        <p:nvPicPr>
          <p:cNvPr id="6" name="Immagine 5">
            <a:extLst>
              <a:ext uri="{FF2B5EF4-FFF2-40B4-BE49-F238E27FC236}">
                <a16:creationId xmlns:a16="http://schemas.microsoft.com/office/drawing/2014/main" xmlns="" id="{822E487D-9C23-9C44-867E-65B95E36A770}"/>
              </a:ext>
            </a:extLst>
          </p:cNvPr>
          <p:cNvPicPr>
            <a:picLocks noChangeAspect="1"/>
          </p:cNvPicPr>
          <p:nvPr/>
        </p:nvPicPr>
        <p:blipFill rotWithShape="1">
          <a:blip r:embed="rId2"/>
          <a:srcRect t="20741" b="13581"/>
          <a:stretch/>
        </p:blipFill>
        <p:spPr>
          <a:xfrm>
            <a:off x="0" y="0"/>
            <a:ext cx="4368800" cy="6859087"/>
          </a:xfrm>
          <a:prstGeom prst="rect">
            <a:avLst/>
          </a:prstGeom>
        </p:spPr>
      </p:pic>
    </p:spTree>
    <p:extLst>
      <p:ext uri="{BB962C8B-B14F-4D97-AF65-F5344CB8AC3E}">
        <p14:creationId xmlns:p14="http://schemas.microsoft.com/office/powerpoint/2010/main" val="3187324488"/>
      </p:ext>
    </p:extLst>
  </p:cSld>
  <p:clrMapOvr>
    <a:masterClrMapping/>
  </p:clrMapOvr>
</p:sld>
</file>

<file path=ppt/theme/theme1.xml><?xml version="1.0" encoding="utf-8"?>
<a:theme xmlns:a="http://schemas.openxmlformats.org/drawingml/2006/main" name="Tema di Office">
  <a:themeElements>
    <a:clrScheme name="Personalizzati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5340</TotalTime>
  <Words>5950</Words>
  <Application>Microsoft Macintosh PowerPoint</Application>
  <PresentationFormat>Personalizzato</PresentationFormat>
  <Paragraphs>184</Paragraphs>
  <Slides>41</Slides>
  <Notes>1</Notes>
  <HiddenSlides>0</HiddenSlides>
  <MMClips>0</MMClips>
  <ScaleCrop>false</ScaleCrop>
  <HeadingPairs>
    <vt:vector size="4" baseType="variant">
      <vt:variant>
        <vt:lpstr>Tema</vt:lpstr>
      </vt:variant>
      <vt:variant>
        <vt:i4>1</vt:i4>
      </vt:variant>
      <vt:variant>
        <vt:lpstr>Titoli diapositive</vt:lpstr>
      </vt:variant>
      <vt:variant>
        <vt:i4>41</vt:i4>
      </vt:variant>
    </vt:vector>
  </HeadingPairs>
  <TitlesOfParts>
    <vt:vector size="42" baseType="lpstr">
      <vt:lpstr>Tema di Office</vt:lpstr>
      <vt:lpstr>La dimensione religiosa della gente di mestiere nel mondo antico</vt:lpstr>
      <vt:lpstr>Il punto di partenza: Finley 1999 [1973], p. 82</vt:lpstr>
      <vt:lpstr>Il punto di partenza</vt:lpstr>
      <vt:lpstr>Una tematica ricca, che merita un approfondimento</vt:lpstr>
      <vt:lpstr>Il focus sulle pratiche religiose</vt:lpstr>
      <vt:lpstr>Il rapporto tra gente di mestiere e la divinità: una relazione "utilitaristica"</vt:lpstr>
      <vt:lpstr>Cosa vuole il lavoratore dal dio? Plauto, Anfitrione, 1-12</vt:lpstr>
      <vt:lpstr>Il rapporto utilitaristico con il dio nelle iscrizioni votive</vt:lpstr>
      <vt:lpstr>Un mercante grato alla dea Nehallenia per la preservazione delle sue merci: AE 1973, 370</vt:lpstr>
      <vt:lpstr>Quando la divinità delude le speranze: CIL V, 3466 = ILS 5121</vt:lpstr>
      <vt:lpstr>L'iconografia di Nehallenia</vt:lpstr>
      <vt:lpstr>La divinità come garante dei rapporti commerciali</vt:lpstr>
      <vt:lpstr>Un rito di purificazione dallo spergiuro, celebrato dai mercanti: Ovidio, Fasti, V, 673-692</vt:lpstr>
      <vt:lpstr>Un rito di purificazione dallo spergiuro, celebrato dai mercanti: Ovidio, Fasti, V, 673-692</vt:lpstr>
      <vt:lpstr>Gli interlocutori divini della gente di mestiere</vt:lpstr>
      <vt:lpstr>Un'entità divina insolita: CIL XIII, 38 = ILS 3579 = AE 2000, 923</vt:lpstr>
      <vt:lpstr>Il rapporto con le divinità funzionali all'attività lavorativa</vt:lpstr>
      <vt:lpstr>Un'associazione di medici "che sacrificano al progenitore Asclepio": I. Ephesos 719 = Samama 2003, n°205</vt:lpstr>
      <vt:lpstr>Un'associazione di medici "che sacrificano al progenitore Asclepio": I. Ephesos 719 = Samama 2003, n°205</vt:lpstr>
      <vt:lpstr>Un rapporto non limitato alle divinità funzionali</vt:lpstr>
      <vt:lpstr>Venus Pompeiana nella bottega di Verecundus</vt:lpstr>
      <vt:lpstr>La religiosità come strumento di affermazione identitaria</vt:lpstr>
      <vt:lpstr>La religiosità come strumento di integrazione sociale dei lavoratori e delle loro organizzazioni</vt:lpstr>
      <vt:lpstr>Il Genius collegii, catalizzatore della religiosità sociale della gente di mestiere</vt:lpstr>
      <vt:lpstr>Il monumento votivo a un Genius collegii: AE 2001, 1569</vt:lpstr>
      <vt:lpstr>Il Genius del collegium fabrum di Sarmizegetusa: CIL III, 7905 = ILS 7234 </vt:lpstr>
      <vt:lpstr>L'aedes fabrum nel Forum Vetus di Sarmizegetusa  </vt:lpstr>
      <vt:lpstr>Le aree sacre all'interno dei luoghi di lavoro</vt:lpstr>
      <vt:lpstr>Pianta del Caseggiato dei Molini di Ostia, con il sacello di Silvano (stanza 25)</vt:lpstr>
      <vt:lpstr>Il sacello di Silvanus nel Caseggiato dei Molini a Ostia</vt:lpstr>
      <vt:lpstr>Silvanus nella cappella del Caseggiato dei Molini</vt:lpstr>
      <vt:lpstr>Il lavoro è caro agli dèi: Esiodo, Le opere e i giorni, 303-316</vt:lpstr>
      <vt:lpstr>Il dovere cristiano del lavoro: Paolo, Seconda lettera ai Tessalonicesi, 3, 6-12</vt:lpstr>
      <vt:lpstr>La testimonianza di Libanio, Progimnasmi, 10, 4</vt:lpstr>
      <vt:lpstr>Libanio, Progimnasmi, 10, 4: la devozione del contadino, l'empietà del mercante</vt:lpstr>
      <vt:lpstr>A titolo di conclusione: le prospettive della ricerca</vt:lpstr>
      <vt:lpstr>Bibliografia di riferimento</vt:lpstr>
      <vt:lpstr>Bibliografia di riferimento</vt:lpstr>
      <vt:lpstr>Bibliografia di riferimento</vt:lpstr>
      <vt:lpstr>Bibliografia di riferimento</vt:lpstr>
      <vt:lpstr>Bibliografia di riferimento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dimensione religiosa della gente di mestiere nel mondo antico</dc:title>
  <dc:creator>Microsoft Office User</dc:creator>
  <cp:lastModifiedBy>Carla Salvaterra</cp:lastModifiedBy>
  <cp:revision>75</cp:revision>
  <dcterms:created xsi:type="dcterms:W3CDTF">2021-05-15T15:07:33Z</dcterms:created>
  <dcterms:modified xsi:type="dcterms:W3CDTF">2021-05-19T10:23:41Z</dcterms:modified>
</cp:coreProperties>
</file>